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314" r:id="rId2"/>
    <p:sldId id="290" r:id="rId3"/>
    <p:sldId id="270" r:id="rId4"/>
    <p:sldId id="291" r:id="rId5"/>
    <p:sldId id="292" r:id="rId6"/>
    <p:sldId id="293" r:id="rId7"/>
    <p:sldId id="283" r:id="rId8"/>
    <p:sldId id="279" r:id="rId9"/>
    <p:sldId id="296" r:id="rId10"/>
    <p:sldId id="297" r:id="rId11"/>
    <p:sldId id="298" r:id="rId12"/>
    <p:sldId id="299" r:id="rId13"/>
    <p:sldId id="262" r:id="rId14"/>
    <p:sldId id="300" r:id="rId15"/>
    <p:sldId id="301" r:id="rId16"/>
    <p:sldId id="302" r:id="rId17"/>
    <p:sldId id="303" r:id="rId18"/>
    <p:sldId id="304" r:id="rId19"/>
    <p:sldId id="305" r:id="rId20"/>
    <p:sldId id="306" r:id="rId21"/>
    <p:sldId id="307" r:id="rId22"/>
    <p:sldId id="308" r:id="rId23"/>
    <p:sldId id="261" r:id="rId24"/>
    <p:sldId id="310" r:id="rId25"/>
    <p:sldId id="313" r:id="rId26"/>
    <p:sldId id="311" r:id="rId27"/>
    <p:sldId id="312" r:id="rId28"/>
    <p:sldId id="265" r:id="rId29"/>
    <p:sldId id="319" r:id="rId30"/>
    <p:sldId id="264" r:id="rId31"/>
    <p:sldId id="316" r:id="rId32"/>
    <p:sldId id="320" r:id="rId33"/>
    <p:sldId id="317" r:id="rId34"/>
    <p:sldId id="321" r:id="rId35"/>
    <p:sldId id="322" r:id="rId36"/>
    <p:sldId id="318" r:id="rId37"/>
    <p:sldId id="323" r:id="rId38"/>
    <p:sldId id="324" r:id="rId39"/>
  </p:sldIdLst>
  <p:sldSz cx="18288000" cy="10287000"/>
  <p:notesSz cx="6858000" cy="9144000"/>
  <p:embeddedFontLst>
    <p:embeddedFont>
      <p:font typeface="Calibri" panose="020F0502020204030204" pitchFamily="34" charset="0"/>
      <p:regular r:id="rId41"/>
      <p:bold r:id="rId42"/>
      <p:italic r:id="rId43"/>
      <p:boldItalic r:id="rId44"/>
    </p:embeddedFont>
    <p:embeddedFont>
      <p:font typeface="Playfair Display Black" panose="00000A00000000000000" pitchFamily="2" charset="0"/>
      <p:bold r:id="rId45"/>
      <p:boldItalic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692"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13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98D140-4961-4532-BD58-4F3D4F08A97D}">
  <a:tblStyle styleId="{B098D140-4961-4532-BD58-4F3D4F08A97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0" d="100"/>
          <a:sy n="70" d="100"/>
        </p:scale>
        <p:origin x="102" y="60"/>
      </p:cViewPr>
      <p:guideLst>
        <p:guide orient="horz" pos="4692"/>
        <p:guide pos="576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6490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8" name="Google Shape;89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1084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8" name="Google Shape;89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2403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3960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973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3906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110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0038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9258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6270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5" name="Google Shape;76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6813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5840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5706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7811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12263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7399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44334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3878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2850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213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0583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12432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23696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94305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88923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20777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5670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8910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3400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7223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0" name="Google Shape;102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8" name="Google Shape;89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8" name="Google Shape;89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3206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Shape 83"/>
        <p:cNvGrpSpPr/>
        <p:nvPr/>
      </p:nvGrpSpPr>
      <p:grpSpPr>
        <a:xfrm>
          <a:off x="0" y="0"/>
          <a:ext cx="0" cy="0"/>
          <a:chOff x="0" y="0"/>
          <a:chExt cx="0" cy="0"/>
        </a:xfrm>
      </p:grpSpPr>
      <p:cxnSp>
        <p:nvCxnSpPr>
          <p:cNvPr id="84" name="Google Shape;84;p13"/>
          <p:cNvCxnSpPr/>
          <p:nvPr/>
        </p:nvCxnSpPr>
        <p:spPr>
          <a:xfrm rot="-5400000">
            <a:off x="-4059167" y="4327520"/>
            <a:ext cx="13354541"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3091580" y="4175120"/>
            <a:ext cx="13354541"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2016971" y="4327520"/>
            <a:ext cx="13354541"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768632" y="530413"/>
            <a:ext cx="16411155" cy="8648700"/>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1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90" name="Google Shape;90;p13"/>
          <p:cNvSpPr txBox="1"/>
          <p:nvPr/>
        </p:nvSpPr>
        <p:spPr>
          <a:xfrm>
            <a:off x="1840555" y="1207861"/>
            <a:ext cx="13583366" cy="2659190"/>
          </a:xfrm>
          <a:prstGeom prst="rect">
            <a:avLst/>
          </a:prstGeom>
          <a:noFill/>
          <a:ln>
            <a:noFill/>
          </a:ln>
        </p:spPr>
        <p:txBody>
          <a:bodyPr spcFirstLastPara="1" wrap="square" lIns="0" tIns="0" rIns="0" bIns="0" anchor="t" anchorCtr="0">
            <a:spAutoFit/>
          </a:bodyPr>
          <a:lstStyle/>
          <a:p>
            <a:pPr lvl="0" algn="ctr">
              <a:lnSpc>
                <a:spcPct val="119998"/>
              </a:lnSpc>
            </a:pPr>
            <a:r>
              <a:rPr lang="es-ES" sz="4800" dirty="0">
                <a:solidFill>
                  <a:srgbClr val="0B1320"/>
                </a:solidFill>
                <a:latin typeface="Playfair Display Black"/>
                <a:ea typeface="Playfair Display Black"/>
                <a:cs typeface="Playfair Display Black"/>
                <a:sym typeface="Playfair Display Black"/>
              </a:rPr>
              <a:t>Optimización en el sistema de tratamiento de</a:t>
            </a:r>
            <a:br>
              <a:rPr lang="es-ES" sz="4800" dirty="0">
                <a:solidFill>
                  <a:srgbClr val="0B1320"/>
                </a:solidFill>
                <a:latin typeface="Playfair Display Black"/>
                <a:ea typeface="Playfair Display Black"/>
                <a:cs typeface="Playfair Display Black"/>
                <a:sym typeface="Playfair Display Black"/>
              </a:rPr>
            </a:br>
            <a:r>
              <a:rPr lang="es-ES" sz="4800" dirty="0">
                <a:solidFill>
                  <a:srgbClr val="0B1320"/>
                </a:solidFill>
                <a:latin typeface="Playfair Display Black"/>
                <a:ea typeface="Playfair Display Black"/>
                <a:cs typeface="Playfair Display Black"/>
                <a:sym typeface="Playfair Display Black"/>
              </a:rPr>
              <a:t>agua de la planta de bulbos en Laboratorios AICA UEB</a:t>
            </a:r>
            <a:endParaRPr sz="4800" dirty="0"/>
          </a:p>
        </p:txBody>
      </p:sp>
      <p:grpSp>
        <p:nvGrpSpPr>
          <p:cNvPr id="91" name="Google Shape;91;p13"/>
          <p:cNvGrpSpPr/>
          <p:nvPr/>
        </p:nvGrpSpPr>
        <p:grpSpPr>
          <a:xfrm>
            <a:off x="11472398" y="4929809"/>
            <a:ext cx="5388955" cy="6664041"/>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 name="CuadroTexto 1">
            <a:extLst>
              <a:ext uri="{FF2B5EF4-FFF2-40B4-BE49-F238E27FC236}">
                <a16:creationId xmlns:a16="http://schemas.microsoft.com/office/drawing/2014/main" id="{E5B941DF-5E5A-E86D-43F2-E2D806B07297}"/>
              </a:ext>
            </a:extLst>
          </p:cNvPr>
          <p:cNvSpPr txBox="1"/>
          <p:nvPr/>
        </p:nvSpPr>
        <p:spPr>
          <a:xfrm>
            <a:off x="1833479" y="5153101"/>
            <a:ext cx="5388956" cy="461665"/>
          </a:xfrm>
          <a:prstGeom prst="rect">
            <a:avLst/>
          </a:prstGeom>
          <a:noFill/>
        </p:spPr>
        <p:txBody>
          <a:bodyPr wrap="square" rtlCol="0">
            <a:spAutoFit/>
          </a:bodyPr>
          <a:lstStyle/>
          <a:p>
            <a:r>
              <a:rPr lang="es-ES" sz="2400" dirty="0"/>
              <a:t>Armando Cesar Martin Calderón</a:t>
            </a:r>
          </a:p>
        </p:txBody>
      </p:sp>
      <p:sp>
        <p:nvSpPr>
          <p:cNvPr id="3" name="CuadroTexto 2">
            <a:extLst>
              <a:ext uri="{FF2B5EF4-FFF2-40B4-BE49-F238E27FC236}">
                <a16:creationId xmlns:a16="http://schemas.microsoft.com/office/drawing/2014/main" id="{F6064587-159B-5273-7783-B9173C64CC4E}"/>
              </a:ext>
            </a:extLst>
          </p:cNvPr>
          <p:cNvSpPr txBox="1"/>
          <p:nvPr/>
        </p:nvSpPr>
        <p:spPr>
          <a:xfrm>
            <a:off x="1840555" y="4479920"/>
            <a:ext cx="3120430" cy="584775"/>
          </a:xfrm>
          <a:prstGeom prst="rect">
            <a:avLst/>
          </a:prstGeom>
          <a:noFill/>
        </p:spPr>
        <p:txBody>
          <a:bodyPr wrap="square" rtlCol="0">
            <a:spAutoFit/>
          </a:bodyPr>
          <a:lstStyle/>
          <a:p>
            <a:r>
              <a:rPr lang="es-ES" sz="3200" b="1" dirty="0"/>
              <a:t>Autor</a:t>
            </a:r>
          </a:p>
        </p:txBody>
      </p:sp>
      <p:sp>
        <p:nvSpPr>
          <p:cNvPr id="4" name="CuadroTexto 3">
            <a:extLst>
              <a:ext uri="{FF2B5EF4-FFF2-40B4-BE49-F238E27FC236}">
                <a16:creationId xmlns:a16="http://schemas.microsoft.com/office/drawing/2014/main" id="{621CE7AE-ED44-16B8-A686-5FAB35A9B9C7}"/>
              </a:ext>
            </a:extLst>
          </p:cNvPr>
          <p:cNvSpPr txBox="1"/>
          <p:nvPr/>
        </p:nvSpPr>
        <p:spPr>
          <a:xfrm>
            <a:off x="1833479" y="6970510"/>
            <a:ext cx="5388956" cy="461665"/>
          </a:xfrm>
          <a:prstGeom prst="rect">
            <a:avLst/>
          </a:prstGeom>
          <a:noFill/>
        </p:spPr>
        <p:txBody>
          <a:bodyPr wrap="square" rtlCol="0">
            <a:spAutoFit/>
          </a:bodyPr>
          <a:lstStyle/>
          <a:p>
            <a:r>
              <a:rPr lang="es-ES" sz="2400" dirty="0"/>
              <a:t>Ing. Amanda Martí Coll </a:t>
            </a:r>
          </a:p>
        </p:txBody>
      </p:sp>
      <p:sp>
        <p:nvSpPr>
          <p:cNvPr id="5" name="CuadroTexto 4">
            <a:extLst>
              <a:ext uri="{FF2B5EF4-FFF2-40B4-BE49-F238E27FC236}">
                <a16:creationId xmlns:a16="http://schemas.microsoft.com/office/drawing/2014/main" id="{161B78A9-D917-1042-A4CE-AE021F8F08DC}"/>
              </a:ext>
            </a:extLst>
          </p:cNvPr>
          <p:cNvSpPr txBox="1"/>
          <p:nvPr/>
        </p:nvSpPr>
        <p:spPr>
          <a:xfrm>
            <a:off x="1840555" y="6297329"/>
            <a:ext cx="3120430" cy="584775"/>
          </a:xfrm>
          <a:prstGeom prst="rect">
            <a:avLst/>
          </a:prstGeom>
          <a:noFill/>
        </p:spPr>
        <p:txBody>
          <a:bodyPr wrap="square" rtlCol="0">
            <a:spAutoFit/>
          </a:bodyPr>
          <a:lstStyle/>
          <a:p>
            <a:r>
              <a:rPr lang="es-ES" sz="3200" b="1" dirty="0"/>
              <a:t>Tutores</a:t>
            </a:r>
          </a:p>
        </p:txBody>
      </p:sp>
      <p:sp>
        <p:nvSpPr>
          <p:cNvPr id="8" name="CuadroTexto 7">
            <a:extLst>
              <a:ext uri="{FF2B5EF4-FFF2-40B4-BE49-F238E27FC236}">
                <a16:creationId xmlns:a16="http://schemas.microsoft.com/office/drawing/2014/main" id="{553D8107-3277-BDC1-D898-1B508B520950}"/>
              </a:ext>
            </a:extLst>
          </p:cNvPr>
          <p:cNvSpPr txBox="1"/>
          <p:nvPr/>
        </p:nvSpPr>
        <p:spPr>
          <a:xfrm>
            <a:off x="1817495" y="7520581"/>
            <a:ext cx="5388956" cy="461665"/>
          </a:xfrm>
          <a:prstGeom prst="rect">
            <a:avLst/>
          </a:prstGeom>
          <a:noFill/>
        </p:spPr>
        <p:txBody>
          <a:bodyPr wrap="square" rtlCol="0">
            <a:spAutoFit/>
          </a:bodyPr>
          <a:lstStyle/>
          <a:p>
            <a:r>
              <a:rPr lang="es-ES" sz="2400" dirty="0"/>
              <a:t>Ing. </a:t>
            </a:r>
            <a:r>
              <a:rPr lang="es-ES" sz="2400" dirty="0" err="1"/>
              <a:t>Rosaine</a:t>
            </a:r>
            <a:r>
              <a:rPr lang="es-ES" sz="2400" dirty="0"/>
              <a:t> Ayala Gispert </a:t>
            </a:r>
          </a:p>
        </p:txBody>
      </p:sp>
      <p:pic>
        <p:nvPicPr>
          <p:cNvPr id="10" name="Imagen 9">
            <a:extLst>
              <a:ext uri="{FF2B5EF4-FFF2-40B4-BE49-F238E27FC236}">
                <a16:creationId xmlns:a16="http://schemas.microsoft.com/office/drawing/2014/main" id="{6912D43B-7307-201B-EFBF-C7CD8709EB50}"/>
              </a:ext>
            </a:extLst>
          </p:cNvPr>
          <p:cNvPicPr>
            <a:picLocks noChangeAspect="1"/>
          </p:cNvPicPr>
          <p:nvPr/>
        </p:nvPicPr>
        <p:blipFill>
          <a:blip r:embed="rId3"/>
          <a:stretch>
            <a:fillRect/>
          </a:stretch>
        </p:blipFill>
        <p:spPr>
          <a:xfrm>
            <a:off x="12259314" y="7116417"/>
            <a:ext cx="3817415" cy="1924225"/>
          </a:xfrm>
          <a:prstGeom prst="rect">
            <a:avLst/>
          </a:prstGeom>
        </p:spPr>
      </p:pic>
      <p:pic>
        <p:nvPicPr>
          <p:cNvPr id="7" name="Imagen 6">
            <a:extLst>
              <a:ext uri="{FF2B5EF4-FFF2-40B4-BE49-F238E27FC236}">
                <a16:creationId xmlns:a16="http://schemas.microsoft.com/office/drawing/2014/main" id="{C3B7BD2C-B5AA-D420-53FC-1579D2CD6D50}"/>
              </a:ext>
            </a:extLst>
          </p:cNvPr>
          <p:cNvPicPr>
            <a:picLocks noChangeAspect="1"/>
          </p:cNvPicPr>
          <p:nvPr/>
        </p:nvPicPr>
        <p:blipFill>
          <a:blip r:embed="rId4"/>
          <a:stretch>
            <a:fillRect/>
          </a:stretch>
        </p:blipFill>
        <p:spPr>
          <a:xfrm>
            <a:off x="13671104" y="5920199"/>
            <a:ext cx="1342857" cy="961905"/>
          </a:xfrm>
          <a:prstGeom prst="rect">
            <a:avLst/>
          </a:prstGeom>
        </p:spPr>
      </p:pic>
    </p:spTree>
    <p:extLst>
      <p:ext uri="{BB962C8B-B14F-4D97-AF65-F5344CB8AC3E}">
        <p14:creationId xmlns:p14="http://schemas.microsoft.com/office/powerpoint/2010/main" val="3168102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9"/>
        <p:cNvGrpSpPr/>
        <p:nvPr/>
      </p:nvGrpSpPr>
      <p:grpSpPr>
        <a:xfrm>
          <a:off x="0" y="0"/>
          <a:ext cx="0" cy="0"/>
          <a:chOff x="0" y="0"/>
          <a:chExt cx="0" cy="0"/>
        </a:xfrm>
      </p:grpSpPr>
      <p:sp>
        <p:nvSpPr>
          <p:cNvPr id="901" name="Google Shape;901;p36"/>
          <p:cNvSpPr txBox="1"/>
          <p:nvPr/>
        </p:nvSpPr>
        <p:spPr>
          <a:xfrm>
            <a:off x="744622" y="486388"/>
            <a:ext cx="8990671" cy="221599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ES" sz="6000" b="0" i="0" u="none" strike="noStrike" cap="none" dirty="0">
                <a:solidFill>
                  <a:srgbClr val="0B1320"/>
                </a:solidFill>
                <a:latin typeface="Playfair Display Black"/>
                <a:ea typeface="Playfair Display Black"/>
                <a:cs typeface="Playfair Display Black"/>
                <a:sym typeface="Playfair Display Black"/>
              </a:rPr>
              <a:t>INSTRUMENTACIÓN ACTUAL</a:t>
            </a:r>
            <a:endParaRPr lang="es-ES" sz="6000" dirty="0"/>
          </a:p>
        </p:txBody>
      </p:sp>
      <p:grpSp>
        <p:nvGrpSpPr>
          <p:cNvPr id="22" name="Grupo 21">
            <a:extLst>
              <a:ext uri="{FF2B5EF4-FFF2-40B4-BE49-F238E27FC236}">
                <a16:creationId xmlns:a16="http://schemas.microsoft.com/office/drawing/2014/main" id="{AFDEAA77-3872-2155-BC2C-5DFE8D4E88DC}"/>
              </a:ext>
            </a:extLst>
          </p:cNvPr>
          <p:cNvGrpSpPr/>
          <p:nvPr/>
        </p:nvGrpSpPr>
        <p:grpSpPr>
          <a:xfrm>
            <a:off x="5002058" y="7952704"/>
            <a:ext cx="3773570" cy="1847908"/>
            <a:chOff x="4790378" y="8095614"/>
            <a:chExt cx="3773570" cy="1847908"/>
          </a:xfrm>
        </p:grpSpPr>
        <p:grpSp>
          <p:nvGrpSpPr>
            <p:cNvPr id="903" name="Google Shape;903;p36"/>
            <p:cNvGrpSpPr/>
            <p:nvPr/>
          </p:nvGrpSpPr>
          <p:grpSpPr>
            <a:xfrm>
              <a:off x="4790378" y="8095614"/>
              <a:ext cx="3773570" cy="1847908"/>
              <a:chOff x="0" y="-38100"/>
              <a:chExt cx="1737603" cy="850900"/>
            </a:xfrm>
          </p:grpSpPr>
          <p:sp>
            <p:nvSpPr>
              <p:cNvPr id="904" name="Google Shape;904;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07" name="Google Shape;907;p36"/>
            <p:cNvSpPr txBox="1"/>
            <p:nvPr/>
          </p:nvSpPr>
          <p:spPr>
            <a:xfrm>
              <a:off x="5434939" y="8371338"/>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Bomba de Alta Presión</a:t>
              </a:r>
              <a:endParaRPr lang="es-ES" dirty="0"/>
            </a:p>
          </p:txBody>
        </p:sp>
      </p:grpSp>
      <p:grpSp>
        <p:nvGrpSpPr>
          <p:cNvPr id="910" name="Google Shape;910;p36"/>
          <p:cNvGrpSpPr/>
          <p:nvPr/>
        </p:nvGrpSpPr>
        <p:grpSpPr>
          <a:xfrm>
            <a:off x="9343786" y="7952704"/>
            <a:ext cx="3773570" cy="1847908"/>
            <a:chOff x="0" y="-38100"/>
            <a:chExt cx="1737603" cy="850900"/>
          </a:xfrm>
        </p:grpSpPr>
        <p:sp>
          <p:nvSpPr>
            <p:cNvPr id="911" name="Google Shape;911;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7" name="Google Shape;917;p36"/>
          <p:cNvGrpSpPr/>
          <p:nvPr/>
        </p:nvGrpSpPr>
        <p:grpSpPr>
          <a:xfrm>
            <a:off x="13685514" y="7952704"/>
            <a:ext cx="3773570" cy="1847908"/>
            <a:chOff x="0" y="-38100"/>
            <a:chExt cx="1737603" cy="850900"/>
          </a:xfrm>
        </p:grpSpPr>
        <p:sp>
          <p:nvSpPr>
            <p:cNvPr id="918" name="Google Shape;918;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930" name="Google Shape;930;p36"/>
          <p:cNvCxnSpPr>
            <a:cxnSpLocks/>
          </p:cNvCxnSpPr>
          <p:nvPr/>
        </p:nvCxnSpPr>
        <p:spPr>
          <a:xfrm>
            <a:off x="9580098" y="1233024"/>
            <a:ext cx="5873719" cy="0"/>
          </a:xfrm>
          <a:prstGeom prst="straightConnector1">
            <a:avLst/>
          </a:prstGeom>
          <a:noFill/>
          <a:ln w="38100" cap="flat" cmpd="sng">
            <a:solidFill>
              <a:srgbClr val="0B1320"/>
            </a:solidFill>
            <a:prstDash val="solid"/>
            <a:round/>
            <a:headEnd type="none" w="sm" len="sm"/>
            <a:tailEnd type="none" w="sm" len="sm"/>
          </a:ln>
        </p:spPr>
      </p:cxnSp>
      <p:grpSp>
        <p:nvGrpSpPr>
          <p:cNvPr id="931" name="Google Shape;931;p36"/>
          <p:cNvGrpSpPr/>
          <p:nvPr/>
        </p:nvGrpSpPr>
        <p:grpSpPr>
          <a:xfrm>
            <a:off x="15956198" y="1028700"/>
            <a:ext cx="406823" cy="408647"/>
            <a:chOff x="1813" y="0"/>
            <a:chExt cx="809173" cy="812800"/>
          </a:xfrm>
        </p:grpSpPr>
        <p:sp>
          <p:nvSpPr>
            <p:cNvPr id="932" name="Google Shape;932;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4" name="Google Shape;934;p36"/>
          <p:cNvGrpSpPr/>
          <p:nvPr/>
        </p:nvGrpSpPr>
        <p:grpSpPr>
          <a:xfrm>
            <a:off x="16519873" y="1028700"/>
            <a:ext cx="406823" cy="408647"/>
            <a:chOff x="1813" y="0"/>
            <a:chExt cx="809173" cy="812800"/>
          </a:xfrm>
        </p:grpSpPr>
        <p:sp>
          <p:nvSpPr>
            <p:cNvPr id="935" name="Google Shape;935;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7" name="Google Shape;937;p36"/>
          <p:cNvGrpSpPr/>
          <p:nvPr/>
        </p:nvGrpSpPr>
        <p:grpSpPr>
          <a:xfrm>
            <a:off x="17080920" y="1028700"/>
            <a:ext cx="406823" cy="408647"/>
            <a:chOff x="1813" y="0"/>
            <a:chExt cx="809173" cy="812800"/>
          </a:xfrm>
        </p:grpSpPr>
        <p:sp>
          <p:nvSpPr>
            <p:cNvPr id="938" name="Google Shape;938;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 name="Google Shape;907;p36">
            <a:extLst>
              <a:ext uri="{FF2B5EF4-FFF2-40B4-BE49-F238E27FC236}">
                <a16:creationId xmlns:a16="http://schemas.microsoft.com/office/drawing/2014/main" id="{B2876372-6403-659A-CFE2-9FFDAF6C2A52}"/>
              </a:ext>
            </a:extLst>
          </p:cNvPr>
          <p:cNvSpPr txBox="1"/>
          <p:nvPr/>
        </p:nvSpPr>
        <p:spPr>
          <a:xfrm>
            <a:off x="9967505" y="8242676"/>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Bomba Dosificadora</a:t>
            </a:r>
            <a:endParaRPr lang="es-ES" dirty="0"/>
          </a:p>
        </p:txBody>
      </p:sp>
      <p:sp>
        <p:nvSpPr>
          <p:cNvPr id="13" name="Google Shape;907;p36">
            <a:extLst>
              <a:ext uri="{FF2B5EF4-FFF2-40B4-BE49-F238E27FC236}">
                <a16:creationId xmlns:a16="http://schemas.microsoft.com/office/drawing/2014/main" id="{900D40D7-ABD7-DDA7-623B-24BCCC407A0D}"/>
              </a:ext>
            </a:extLst>
          </p:cNvPr>
          <p:cNvSpPr txBox="1"/>
          <p:nvPr/>
        </p:nvSpPr>
        <p:spPr>
          <a:xfrm>
            <a:off x="14309233" y="8242676"/>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s-ES" sz="2799" b="1" i="0" u="none" strike="noStrike" cap="none" dirty="0">
                <a:solidFill>
                  <a:srgbClr val="191919"/>
                </a:solidFill>
                <a:latin typeface="Roboto"/>
                <a:ea typeface="Roboto"/>
                <a:cs typeface="Roboto"/>
                <a:sym typeface="Roboto"/>
              </a:rPr>
              <a:t>Válvula</a:t>
            </a:r>
            <a:r>
              <a:rPr lang="en-US" sz="2799" b="1" i="0" u="none" strike="noStrike" cap="none" dirty="0">
                <a:solidFill>
                  <a:srgbClr val="191919"/>
                </a:solidFill>
                <a:latin typeface="Roboto"/>
                <a:ea typeface="Roboto"/>
                <a:cs typeface="Roboto"/>
                <a:sym typeface="Roboto"/>
              </a:rPr>
              <a:t> de Control</a:t>
            </a:r>
            <a:endParaRPr lang="es-ES" dirty="0"/>
          </a:p>
        </p:txBody>
      </p:sp>
      <p:pic>
        <p:nvPicPr>
          <p:cNvPr id="3" name="Imagen 2">
            <a:extLst>
              <a:ext uri="{FF2B5EF4-FFF2-40B4-BE49-F238E27FC236}">
                <a16:creationId xmlns:a16="http://schemas.microsoft.com/office/drawing/2014/main" id="{641C7940-A6F8-FA8A-526C-BC4804AB42D7}"/>
              </a:ext>
            </a:extLst>
          </p:cNvPr>
          <p:cNvPicPr>
            <a:picLocks noChangeAspect="1"/>
          </p:cNvPicPr>
          <p:nvPr/>
        </p:nvPicPr>
        <p:blipFill>
          <a:blip r:embed="rId3"/>
          <a:stretch>
            <a:fillRect/>
          </a:stretch>
        </p:blipFill>
        <p:spPr>
          <a:xfrm>
            <a:off x="5270756" y="4123710"/>
            <a:ext cx="2992936" cy="3582354"/>
          </a:xfrm>
          <a:prstGeom prst="rect">
            <a:avLst/>
          </a:prstGeom>
        </p:spPr>
      </p:pic>
      <p:pic>
        <p:nvPicPr>
          <p:cNvPr id="5" name="Imagen 4">
            <a:extLst>
              <a:ext uri="{FF2B5EF4-FFF2-40B4-BE49-F238E27FC236}">
                <a16:creationId xmlns:a16="http://schemas.microsoft.com/office/drawing/2014/main" id="{0F275CF2-A8D1-F231-E547-E3E5E90372D8}"/>
              </a:ext>
            </a:extLst>
          </p:cNvPr>
          <p:cNvPicPr>
            <a:picLocks noChangeAspect="1"/>
          </p:cNvPicPr>
          <p:nvPr/>
        </p:nvPicPr>
        <p:blipFill>
          <a:blip r:embed="rId4"/>
          <a:stretch>
            <a:fillRect/>
          </a:stretch>
        </p:blipFill>
        <p:spPr>
          <a:xfrm>
            <a:off x="9688275" y="3873029"/>
            <a:ext cx="2927403" cy="3762400"/>
          </a:xfrm>
          <a:prstGeom prst="rect">
            <a:avLst/>
          </a:prstGeom>
        </p:spPr>
      </p:pic>
      <p:pic>
        <p:nvPicPr>
          <p:cNvPr id="8" name="Imagen 7">
            <a:extLst>
              <a:ext uri="{FF2B5EF4-FFF2-40B4-BE49-F238E27FC236}">
                <a16:creationId xmlns:a16="http://schemas.microsoft.com/office/drawing/2014/main" id="{5AB0E976-D21C-B163-3A30-16AA6575122A}"/>
              </a:ext>
            </a:extLst>
          </p:cNvPr>
          <p:cNvPicPr>
            <a:picLocks noChangeAspect="1"/>
          </p:cNvPicPr>
          <p:nvPr/>
        </p:nvPicPr>
        <p:blipFill>
          <a:blip r:embed="rId5"/>
          <a:stretch>
            <a:fillRect/>
          </a:stretch>
        </p:blipFill>
        <p:spPr>
          <a:xfrm>
            <a:off x="12990184" y="4243282"/>
            <a:ext cx="4920991" cy="2806677"/>
          </a:xfrm>
          <a:prstGeom prst="rect">
            <a:avLst/>
          </a:prstGeom>
        </p:spPr>
      </p:pic>
      <p:pic>
        <p:nvPicPr>
          <p:cNvPr id="11" name="Imagen 10">
            <a:extLst>
              <a:ext uri="{FF2B5EF4-FFF2-40B4-BE49-F238E27FC236}">
                <a16:creationId xmlns:a16="http://schemas.microsoft.com/office/drawing/2014/main" id="{AA6777BC-14DD-D165-DE7D-180F7A4F5FCE}"/>
              </a:ext>
            </a:extLst>
          </p:cNvPr>
          <p:cNvPicPr>
            <a:picLocks noChangeAspect="1"/>
          </p:cNvPicPr>
          <p:nvPr/>
        </p:nvPicPr>
        <p:blipFill>
          <a:blip r:embed="rId6"/>
          <a:stretch>
            <a:fillRect/>
          </a:stretch>
        </p:blipFill>
        <p:spPr>
          <a:xfrm>
            <a:off x="1255167" y="4700352"/>
            <a:ext cx="2786256" cy="2954655"/>
          </a:xfrm>
          <a:prstGeom prst="rect">
            <a:avLst/>
          </a:prstGeom>
        </p:spPr>
      </p:pic>
      <p:sp>
        <p:nvSpPr>
          <p:cNvPr id="21" name="Google Shape;905;p36">
            <a:extLst>
              <a:ext uri="{FF2B5EF4-FFF2-40B4-BE49-F238E27FC236}">
                <a16:creationId xmlns:a16="http://schemas.microsoft.com/office/drawing/2014/main" id="{5D2460D7-720B-56CF-A7DB-F7EA3B7CF8F4}"/>
              </a:ext>
            </a:extLst>
          </p:cNvPr>
          <p:cNvSpPr txBox="1"/>
          <p:nvPr/>
        </p:nvSpPr>
        <p:spPr>
          <a:xfrm>
            <a:off x="0" y="8095614"/>
            <a:ext cx="1765166" cy="184790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nvGrpSpPr>
          <p:cNvPr id="24" name="Grupo 23">
            <a:extLst>
              <a:ext uri="{FF2B5EF4-FFF2-40B4-BE49-F238E27FC236}">
                <a16:creationId xmlns:a16="http://schemas.microsoft.com/office/drawing/2014/main" id="{72F99A54-5281-9E81-194A-BE9476DC7088}"/>
              </a:ext>
            </a:extLst>
          </p:cNvPr>
          <p:cNvGrpSpPr/>
          <p:nvPr/>
        </p:nvGrpSpPr>
        <p:grpSpPr>
          <a:xfrm>
            <a:off x="744622" y="7952704"/>
            <a:ext cx="3773570" cy="1847908"/>
            <a:chOff x="4790378" y="8095614"/>
            <a:chExt cx="3773570" cy="1847908"/>
          </a:xfrm>
        </p:grpSpPr>
        <p:grpSp>
          <p:nvGrpSpPr>
            <p:cNvPr id="25" name="Google Shape;903;p36">
              <a:extLst>
                <a:ext uri="{FF2B5EF4-FFF2-40B4-BE49-F238E27FC236}">
                  <a16:creationId xmlns:a16="http://schemas.microsoft.com/office/drawing/2014/main" id="{9BEE672B-031A-C10A-267F-416B0CBDDC0D}"/>
                </a:ext>
              </a:extLst>
            </p:cNvPr>
            <p:cNvGrpSpPr/>
            <p:nvPr/>
          </p:nvGrpSpPr>
          <p:grpSpPr>
            <a:xfrm>
              <a:off x="4790378" y="8095614"/>
              <a:ext cx="3773570" cy="1847908"/>
              <a:chOff x="0" y="-38100"/>
              <a:chExt cx="1737603" cy="850900"/>
            </a:xfrm>
          </p:grpSpPr>
          <p:sp>
            <p:nvSpPr>
              <p:cNvPr id="27" name="Google Shape;904;p36">
                <a:extLst>
                  <a:ext uri="{FF2B5EF4-FFF2-40B4-BE49-F238E27FC236}">
                    <a16:creationId xmlns:a16="http://schemas.microsoft.com/office/drawing/2014/main" id="{F7066E16-EF66-10E8-B22D-46D70EE3652B}"/>
                  </a:ext>
                </a:extLst>
              </p:cNvPr>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05;p36">
                <a:extLst>
                  <a:ext uri="{FF2B5EF4-FFF2-40B4-BE49-F238E27FC236}">
                    <a16:creationId xmlns:a16="http://schemas.microsoft.com/office/drawing/2014/main" id="{E52C32FA-B901-849E-667E-020CFD612584}"/>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 name="Google Shape;907;p36">
              <a:extLst>
                <a:ext uri="{FF2B5EF4-FFF2-40B4-BE49-F238E27FC236}">
                  <a16:creationId xmlns:a16="http://schemas.microsoft.com/office/drawing/2014/main" id="{512B1622-D5E0-6A9A-2B19-5516039C005D}"/>
                </a:ext>
              </a:extLst>
            </p:cNvPr>
            <p:cNvSpPr txBox="1"/>
            <p:nvPr/>
          </p:nvSpPr>
          <p:spPr>
            <a:xfrm>
              <a:off x="5434939" y="8371338"/>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Transmisor de conductividad</a:t>
              </a:r>
              <a:endParaRPr lang="es-ES" dirty="0"/>
            </a:p>
          </p:txBody>
        </p:sp>
      </p:grpSp>
    </p:spTree>
    <p:extLst>
      <p:ext uri="{BB962C8B-B14F-4D97-AF65-F5344CB8AC3E}">
        <p14:creationId xmlns:p14="http://schemas.microsoft.com/office/powerpoint/2010/main" val="995758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9"/>
        <p:cNvGrpSpPr/>
        <p:nvPr/>
      </p:nvGrpSpPr>
      <p:grpSpPr>
        <a:xfrm>
          <a:off x="0" y="0"/>
          <a:ext cx="0" cy="0"/>
          <a:chOff x="0" y="0"/>
          <a:chExt cx="0" cy="0"/>
        </a:xfrm>
      </p:grpSpPr>
      <p:sp>
        <p:nvSpPr>
          <p:cNvPr id="901" name="Google Shape;901;p36"/>
          <p:cNvSpPr txBox="1"/>
          <p:nvPr/>
        </p:nvSpPr>
        <p:spPr>
          <a:xfrm>
            <a:off x="744622" y="486388"/>
            <a:ext cx="8990671" cy="221599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ES" sz="6000" b="0" i="0" u="none" strike="noStrike" cap="none" dirty="0">
                <a:solidFill>
                  <a:srgbClr val="0B1320"/>
                </a:solidFill>
                <a:latin typeface="Playfair Display Black"/>
                <a:ea typeface="Playfair Display Black"/>
                <a:cs typeface="Playfair Display Black"/>
                <a:sym typeface="Playfair Display Black"/>
              </a:rPr>
              <a:t>INSTRUMENTACIÓN ACTUAL</a:t>
            </a:r>
            <a:endParaRPr lang="es-ES" sz="6000" dirty="0"/>
          </a:p>
        </p:txBody>
      </p:sp>
      <p:grpSp>
        <p:nvGrpSpPr>
          <p:cNvPr id="903" name="Google Shape;903;p36"/>
          <p:cNvGrpSpPr/>
          <p:nvPr/>
        </p:nvGrpSpPr>
        <p:grpSpPr>
          <a:xfrm>
            <a:off x="2995445" y="7970469"/>
            <a:ext cx="3937408" cy="1961321"/>
            <a:chOff x="0" y="-38100"/>
            <a:chExt cx="1813045" cy="903123"/>
          </a:xfrm>
        </p:grpSpPr>
        <p:sp>
          <p:nvSpPr>
            <p:cNvPr id="904" name="Google Shape;904;p36"/>
            <p:cNvSpPr/>
            <p:nvPr/>
          </p:nvSpPr>
          <p:spPr>
            <a:xfrm>
              <a:off x="0" y="-1"/>
              <a:ext cx="1813045" cy="865024"/>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07" name="Google Shape;907;p36"/>
          <p:cNvSpPr txBox="1"/>
          <p:nvPr/>
        </p:nvSpPr>
        <p:spPr>
          <a:xfrm>
            <a:off x="3814029" y="8239721"/>
            <a:ext cx="2429727" cy="1550809"/>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Autómata programable S7-300 </a:t>
            </a:r>
            <a:endParaRPr lang="es-ES" dirty="0"/>
          </a:p>
        </p:txBody>
      </p:sp>
      <p:grpSp>
        <p:nvGrpSpPr>
          <p:cNvPr id="910" name="Google Shape;910;p36"/>
          <p:cNvGrpSpPr/>
          <p:nvPr/>
        </p:nvGrpSpPr>
        <p:grpSpPr>
          <a:xfrm>
            <a:off x="7337172" y="7970470"/>
            <a:ext cx="4336078" cy="1961322"/>
            <a:chOff x="0" y="-38100"/>
            <a:chExt cx="1836027" cy="948465"/>
          </a:xfrm>
        </p:grpSpPr>
        <p:sp>
          <p:nvSpPr>
            <p:cNvPr id="911" name="Google Shape;911;p36"/>
            <p:cNvSpPr/>
            <p:nvPr/>
          </p:nvSpPr>
          <p:spPr>
            <a:xfrm>
              <a:off x="0" y="-1"/>
              <a:ext cx="1836027" cy="910366"/>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7" name="Google Shape;917;p36"/>
          <p:cNvGrpSpPr/>
          <p:nvPr/>
        </p:nvGrpSpPr>
        <p:grpSpPr>
          <a:xfrm>
            <a:off x="12077570" y="7832704"/>
            <a:ext cx="4076437" cy="2099086"/>
            <a:chOff x="-145417" y="-38100"/>
            <a:chExt cx="1877063" cy="966559"/>
          </a:xfrm>
        </p:grpSpPr>
        <p:sp>
          <p:nvSpPr>
            <p:cNvPr id="918" name="Google Shape;918;p36"/>
            <p:cNvSpPr/>
            <p:nvPr/>
          </p:nvSpPr>
          <p:spPr>
            <a:xfrm>
              <a:off x="-145417" y="61613"/>
              <a:ext cx="1877063" cy="866846"/>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 name="Google Shape;919;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930" name="Google Shape;930;p36"/>
          <p:cNvCxnSpPr>
            <a:cxnSpLocks/>
          </p:cNvCxnSpPr>
          <p:nvPr/>
        </p:nvCxnSpPr>
        <p:spPr>
          <a:xfrm>
            <a:off x="9580098" y="1233024"/>
            <a:ext cx="5873719" cy="0"/>
          </a:xfrm>
          <a:prstGeom prst="straightConnector1">
            <a:avLst/>
          </a:prstGeom>
          <a:noFill/>
          <a:ln w="38100" cap="flat" cmpd="sng">
            <a:solidFill>
              <a:srgbClr val="0B1320"/>
            </a:solidFill>
            <a:prstDash val="solid"/>
            <a:round/>
            <a:headEnd type="none" w="sm" len="sm"/>
            <a:tailEnd type="none" w="sm" len="sm"/>
          </a:ln>
        </p:spPr>
      </p:cxnSp>
      <p:grpSp>
        <p:nvGrpSpPr>
          <p:cNvPr id="931" name="Google Shape;931;p36"/>
          <p:cNvGrpSpPr/>
          <p:nvPr/>
        </p:nvGrpSpPr>
        <p:grpSpPr>
          <a:xfrm>
            <a:off x="15956198" y="1028700"/>
            <a:ext cx="406823" cy="408647"/>
            <a:chOff x="1813" y="0"/>
            <a:chExt cx="809173" cy="812800"/>
          </a:xfrm>
        </p:grpSpPr>
        <p:sp>
          <p:nvSpPr>
            <p:cNvPr id="932" name="Google Shape;932;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4" name="Google Shape;934;p36"/>
          <p:cNvGrpSpPr/>
          <p:nvPr/>
        </p:nvGrpSpPr>
        <p:grpSpPr>
          <a:xfrm>
            <a:off x="16519873" y="1028700"/>
            <a:ext cx="406823" cy="408647"/>
            <a:chOff x="1813" y="0"/>
            <a:chExt cx="809173" cy="812800"/>
          </a:xfrm>
        </p:grpSpPr>
        <p:sp>
          <p:nvSpPr>
            <p:cNvPr id="935" name="Google Shape;935;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7" name="Google Shape;937;p36"/>
          <p:cNvGrpSpPr/>
          <p:nvPr/>
        </p:nvGrpSpPr>
        <p:grpSpPr>
          <a:xfrm>
            <a:off x="17080920" y="1028700"/>
            <a:ext cx="406823" cy="408647"/>
            <a:chOff x="1813" y="0"/>
            <a:chExt cx="809173" cy="812800"/>
          </a:xfrm>
        </p:grpSpPr>
        <p:sp>
          <p:nvSpPr>
            <p:cNvPr id="938" name="Google Shape;938;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 name="Google Shape;907;p36">
            <a:extLst>
              <a:ext uri="{FF2B5EF4-FFF2-40B4-BE49-F238E27FC236}">
                <a16:creationId xmlns:a16="http://schemas.microsoft.com/office/drawing/2014/main" id="{B2876372-6403-659A-CFE2-9FFDAF6C2A52}"/>
              </a:ext>
            </a:extLst>
          </p:cNvPr>
          <p:cNvSpPr txBox="1"/>
          <p:nvPr/>
        </p:nvSpPr>
        <p:spPr>
          <a:xfrm>
            <a:off x="7891264" y="8274607"/>
            <a:ext cx="3377668" cy="1550809"/>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pt-BR" sz="2799" b="1" i="0" u="none" strike="noStrike" cap="none" dirty="0">
                <a:solidFill>
                  <a:srgbClr val="191919"/>
                </a:solidFill>
                <a:latin typeface="Roboto"/>
                <a:ea typeface="Roboto"/>
                <a:cs typeface="Roboto"/>
                <a:sym typeface="Roboto"/>
              </a:rPr>
              <a:t>Módulo de Periferia Descentralizada ET 200s</a:t>
            </a:r>
            <a:endParaRPr lang="es-ES" dirty="0"/>
          </a:p>
        </p:txBody>
      </p:sp>
      <p:sp>
        <p:nvSpPr>
          <p:cNvPr id="13" name="Google Shape;907;p36">
            <a:extLst>
              <a:ext uri="{FF2B5EF4-FFF2-40B4-BE49-F238E27FC236}">
                <a16:creationId xmlns:a16="http://schemas.microsoft.com/office/drawing/2014/main" id="{900D40D7-ABD7-DDA7-623B-24BCCC407A0D}"/>
              </a:ext>
            </a:extLst>
          </p:cNvPr>
          <p:cNvSpPr txBox="1"/>
          <p:nvPr/>
        </p:nvSpPr>
        <p:spPr>
          <a:xfrm>
            <a:off x="12900924" y="8333317"/>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Terminal Modular CPX</a:t>
            </a:r>
            <a:endParaRPr lang="es-ES" dirty="0"/>
          </a:p>
        </p:txBody>
      </p:sp>
      <p:pic>
        <p:nvPicPr>
          <p:cNvPr id="4" name="Imagen 3">
            <a:extLst>
              <a:ext uri="{FF2B5EF4-FFF2-40B4-BE49-F238E27FC236}">
                <a16:creationId xmlns:a16="http://schemas.microsoft.com/office/drawing/2014/main" id="{B9898AED-9188-62A2-551D-77BD61EBCBCE}"/>
              </a:ext>
            </a:extLst>
          </p:cNvPr>
          <p:cNvPicPr>
            <a:picLocks noChangeAspect="1"/>
          </p:cNvPicPr>
          <p:nvPr/>
        </p:nvPicPr>
        <p:blipFill>
          <a:blip r:embed="rId3"/>
          <a:stretch>
            <a:fillRect/>
          </a:stretch>
        </p:blipFill>
        <p:spPr>
          <a:xfrm>
            <a:off x="4044402" y="4188604"/>
            <a:ext cx="2391109" cy="3381847"/>
          </a:xfrm>
          <a:prstGeom prst="rect">
            <a:avLst/>
          </a:prstGeom>
        </p:spPr>
      </p:pic>
      <p:pic>
        <p:nvPicPr>
          <p:cNvPr id="7" name="Imagen 6">
            <a:extLst>
              <a:ext uri="{FF2B5EF4-FFF2-40B4-BE49-F238E27FC236}">
                <a16:creationId xmlns:a16="http://schemas.microsoft.com/office/drawing/2014/main" id="{E9BB473C-2EED-301D-05E3-AA45B986B95B}"/>
              </a:ext>
            </a:extLst>
          </p:cNvPr>
          <p:cNvPicPr>
            <a:picLocks noChangeAspect="1"/>
          </p:cNvPicPr>
          <p:nvPr/>
        </p:nvPicPr>
        <p:blipFill>
          <a:blip r:embed="rId4"/>
          <a:stretch>
            <a:fillRect/>
          </a:stretch>
        </p:blipFill>
        <p:spPr>
          <a:xfrm>
            <a:off x="8337437" y="4079907"/>
            <a:ext cx="2391109" cy="3559491"/>
          </a:xfrm>
          <a:prstGeom prst="rect">
            <a:avLst/>
          </a:prstGeom>
        </p:spPr>
      </p:pic>
      <p:pic>
        <p:nvPicPr>
          <p:cNvPr id="10" name="Imagen 9">
            <a:extLst>
              <a:ext uri="{FF2B5EF4-FFF2-40B4-BE49-F238E27FC236}">
                <a16:creationId xmlns:a16="http://schemas.microsoft.com/office/drawing/2014/main" id="{4C3183D1-25EE-387B-F3F1-4D1900F7C6BB}"/>
              </a:ext>
            </a:extLst>
          </p:cNvPr>
          <p:cNvPicPr>
            <a:picLocks noChangeAspect="1"/>
          </p:cNvPicPr>
          <p:nvPr/>
        </p:nvPicPr>
        <p:blipFill>
          <a:blip r:embed="rId5"/>
          <a:stretch>
            <a:fillRect/>
          </a:stretch>
        </p:blipFill>
        <p:spPr>
          <a:xfrm>
            <a:off x="12630472" y="5143500"/>
            <a:ext cx="3523534" cy="2202209"/>
          </a:xfrm>
          <a:prstGeom prst="rect">
            <a:avLst/>
          </a:prstGeom>
        </p:spPr>
      </p:pic>
    </p:spTree>
    <p:extLst>
      <p:ext uri="{BB962C8B-B14F-4D97-AF65-F5344CB8AC3E}">
        <p14:creationId xmlns:p14="http://schemas.microsoft.com/office/powerpoint/2010/main" val="1738088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028700" y="11231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PROPUESTA</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3" name="Imagen 2">
            <a:extLst>
              <a:ext uri="{FF2B5EF4-FFF2-40B4-BE49-F238E27FC236}">
                <a16:creationId xmlns:a16="http://schemas.microsoft.com/office/drawing/2014/main" id="{C04E9640-60D1-93A2-4938-16659F1F8373}"/>
              </a:ext>
            </a:extLst>
          </p:cNvPr>
          <p:cNvPicPr>
            <a:picLocks noChangeAspect="1"/>
          </p:cNvPicPr>
          <p:nvPr/>
        </p:nvPicPr>
        <p:blipFill>
          <a:blip r:embed="rId3"/>
          <a:stretch>
            <a:fillRect/>
          </a:stretch>
        </p:blipFill>
        <p:spPr>
          <a:xfrm>
            <a:off x="1815001" y="2584788"/>
            <a:ext cx="5808377" cy="5911728"/>
          </a:xfrm>
          <a:prstGeom prst="rect">
            <a:avLst/>
          </a:prstGeom>
        </p:spPr>
      </p:pic>
      <p:pic>
        <p:nvPicPr>
          <p:cNvPr id="6" name="Imagen 5">
            <a:extLst>
              <a:ext uri="{FF2B5EF4-FFF2-40B4-BE49-F238E27FC236}">
                <a16:creationId xmlns:a16="http://schemas.microsoft.com/office/drawing/2014/main" id="{2509F2AA-CC62-AE22-40AA-D9782BD67363}"/>
              </a:ext>
            </a:extLst>
          </p:cNvPr>
          <p:cNvPicPr>
            <a:picLocks noChangeAspect="1"/>
          </p:cNvPicPr>
          <p:nvPr/>
        </p:nvPicPr>
        <p:blipFill>
          <a:blip r:embed="rId4"/>
          <a:stretch>
            <a:fillRect/>
          </a:stretch>
        </p:blipFill>
        <p:spPr>
          <a:xfrm>
            <a:off x="9270460" y="3445870"/>
            <a:ext cx="7060551" cy="4350828"/>
          </a:xfrm>
          <a:prstGeom prst="rect">
            <a:avLst/>
          </a:prstGeom>
        </p:spPr>
      </p:pic>
      <p:sp>
        <p:nvSpPr>
          <p:cNvPr id="7" name="CuadroTexto 6">
            <a:extLst>
              <a:ext uri="{FF2B5EF4-FFF2-40B4-BE49-F238E27FC236}">
                <a16:creationId xmlns:a16="http://schemas.microsoft.com/office/drawing/2014/main" id="{81E74881-46FF-777A-E63F-D98687D767C8}"/>
              </a:ext>
            </a:extLst>
          </p:cNvPr>
          <p:cNvSpPr txBox="1"/>
          <p:nvPr/>
        </p:nvSpPr>
        <p:spPr>
          <a:xfrm>
            <a:off x="2598256" y="8208006"/>
            <a:ext cx="4241866" cy="1077218"/>
          </a:xfrm>
          <a:prstGeom prst="rect">
            <a:avLst/>
          </a:prstGeom>
          <a:noFill/>
        </p:spPr>
        <p:txBody>
          <a:bodyPr wrap="none" rtlCol="0">
            <a:spAutoFit/>
          </a:bodyPr>
          <a:lstStyle/>
          <a:p>
            <a:pPr algn="ctr"/>
            <a:r>
              <a:rPr lang="es-ES" sz="3200" dirty="0">
                <a:latin typeface="Roboto" panose="02000000000000000000" pitchFamily="2" charset="0"/>
                <a:ea typeface="Roboto" panose="02000000000000000000" pitchFamily="2" charset="0"/>
                <a:cs typeface="Roboto" panose="02000000000000000000" pitchFamily="2" charset="0"/>
              </a:rPr>
              <a:t>Electrodesionizador</a:t>
            </a:r>
          </a:p>
          <a:p>
            <a:pPr algn="ctr"/>
            <a:r>
              <a:rPr lang="es-ES" sz="3200" dirty="0">
                <a:latin typeface="Roboto" panose="02000000000000000000" pitchFamily="2" charset="0"/>
                <a:ea typeface="Roboto" panose="02000000000000000000" pitchFamily="2" charset="0"/>
                <a:cs typeface="Roboto" panose="02000000000000000000" pitchFamily="2" charset="0"/>
              </a:rPr>
              <a:t>LMX30-X-3 de </a:t>
            </a:r>
            <a:r>
              <a:rPr lang="es-ES" sz="3200" dirty="0" err="1">
                <a:latin typeface="Roboto" panose="02000000000000000000" pitchFamily="2" charset="0"/>
                <a:ea typeface="Roboto" panose="02000000000000000000" pitchFamily="2" charset="0"/>
                <a:cs typeface="Roboto" panose="02000000000000000000" pitchFamily="2" charset="0"/>
              </a:rPr>
              <a:t>Ionpure</a:t>
            </a:r>
            <a:endParaRPr lang="es-ES" sz="3200" dirty="0">
              <a:latin typeface="Roboto" panose="02000000000000000000" pitchFamily="2" charset="0"/>
              <a:ea typeface="Roboto" panose="02000000000000000000" pitchFamily="2" charset="0"/>
              <a:cs typeface="Roboto" panose="02000000000000000000" pitchFamily="2" charset="0"/>
            </a:endParaRPr>
          </a:p>
        </p:txBody>
      </p:sp>
      <p:sp>
        <p:nvSpPr>
          <p:cNvPr id="8" name="CuadroTexto 7">
            <a:extLst>
              <a:ext uri="{FF2B5EF4-FFF2-40B4-BE49-F238E27FC236}">
                <a16:creationId xmlns:a16="http://schemas.microsoft.com/office/drawing/2014/main" id="{48030278-8999-B69E-3CF5-A17A84DC98E4}"/>
              </a:ext>
            </a:extLst>
          </p:cNvPr>
          <p:cNvSpPr txBox="1"/>
          <p:nvPr/>
        </p:nvSpPr>
        <p:spPr>
          <a:xfrm>
            <a:off x="11073132" y="8208006"/>
            <a:ext cx="4447051" cy="1077218"/>
          </a:xfrm>
          <a:prstGeom prst="rect">
            <a:avLst/>
          </a:prstGeom>
          <a:noFill/>
        </p:spPr>
        <p:txBody>
          <a:bodyPr wrap="none" rtlCol="0">
            <a:spAutoFit/>
          </a:bodyPr>
          <a:lstStyle/>
          <a:p>
            <a:pPr algn="ctr"/>
            <a:r>
              <a:rPr lang="es-ES" sz="3200" dirty="0">
                <a:latin typeface="Roboto" panose="02000000000000000000" pitchFamily="2" charset="0"/>
                <a:ea typeface="Roboto" panose="02000000000000000000" pitchFamily="2" charset="0"/>
                <a:cs typeface="Roboto" panose="02000000000000000000" pitchFamily="2" charset="0"/>
              </a:rPr>
              <a:t>Fuente de alimentación</a:t>
            </a:r>
          </a:p>
          <a:p>
            <a:pPr algn="ctr"/>
            <a:r>
              <a:rPr lang="es-ES" sz="3200" dirty="0">
                <a:latin typeface="Roboto" panose="02000000000000000000" pitchFamily="2" charset="0"/>
                <a:ea typeface="Roboto" panose="02000000000000000000" pitchFamily="2" charset="0"/>
                <a:cs typeface="Roboto" panose="02000000000000000000" pitchFamily="2" charset="0"/>
              </a:rPr>
              <a:t>PTM06 de STIL MAS</a:t>
            </a:r>
          </a:p>
        </p:txBody>
      </p:sp>
    </p:spTree>
    <p:extLst>
      <p:ext uri="{BB962C8B-B14F-4D97-AF65-F5344CB8AC3E}">
        <p14:creationId xmlns:p14="http://schemas.microsoft.com/office/powerpoint/2010/main" val="2750443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5"/>
        <p:cNvGrpSpPr/>
        <p:nvPr/>
      </p:nvGrpSpPr>
      <p:grpSpPr>
        <a:xfrm>
          <a:off x="0" y="0"/>
          <a:ext cx="0" cy="0"/>
          <a:chOff x="0" y="0"/>
          <a:chExt cx="0" cy="0"/>
        </a:xfrm>
      </p:grpSpPr>
      <p:pic>
        <p:nvPicPr>
          <p:cNvPr id="7" name="Imagen 6">
            <a:extLst>
              <a:ext uri="{FF2B5EF4-FFF2-40B4-BE49-F238E27FC236}">
                <a16:creationId xmlns:a16="http://schemas.microsoft.com/office/drawing/2014/main" id="{3EC947D8-CF4B-A53A-F4DA-574AFEAC52AC}"/>
              </a:ext>
            </a:extLst>
          </p:cNvPr>
          <p:cNvPicPr>
            <a:picLocks noChangeAspect="1"/>
          </p:cNvPicPr>
          <p:nvPr/>
        </p:nvPicPr>
        <p:blipFill>
          <a:blip r:embed="rId3"/>
          <a:srcRect/>
          <a:stretch/>
        </p:blipFill>
        <p:spPr>
          <a:xfrm>
            <a:off x="3555835" y="1881787"/>
            <a:ext cx="12180580" cy="8471662"/>
          </a:xfrm>
          <a:prstGeom prst="rect">
            <a:avLst/>
          </a:prstGeom>
        </p:spPr>
      </p:pic>
      <p:grpSp>
        <p:nvGrpSpPr>
          <p:cNvPr id="287" name="Google Shape;287;p19"/>
          <p:cNvGrpSpPr/>
          <p:nvPr/>
        </p:nvGrpSpPr>
        <p:grpSpPr>
          <a:xfrm>
            <a:off x="1095147" y="773791"/>
            <a:ext cx="14847855" cy="3533764"/>
            <a:chOff x="-322729" y="-1373246"/>
            <a:chExt cx="19797139" cy="4711687"/>
          </a:xfrm>
        </p:grpSpPr>
        <p:sp>
          <p:nvSpPr>
            <p:cNvPr id="288" name="Google Shape;288;p19"/>
            <p:cNvSpPr txBox="1"/>
            <p:nvPr/>
          </p:nvSpPr>
          <p:spPr>
            <a:xfrm>
              <a:off x="1343736" y="-1373246"/>
              <a:ext cx="18130674"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s-ES" sz="6000" dirty="0">
                  <a:solidFill>
                    <a:srgbClr val="0B1320"/>
                  </a:solidFill>
                  <a:latin typeface="Playfair Display Black"/>
                  <a:sym typeface="Playfair Display Black"/>
                </a:rPr>
                <a:t>ELECTRODESIONIZACIÓN</a:t>
              </a:r>
              <a:endParaRPr lang="es-ES" sz="6000" dirty="0"/>
            </a:p>
          </p:txBody>
        </p:sp>
        <p:sp>
          <p:nvSpPr>
            <p:cNvPr id="289" name="Google Shape;289;p19"/>
            <p:cNvSpPr txBox="1"/>
            <p:nvPr/>
          </p:nvSpPr>
          <p:spPr>
            <a:xfrm>
              <a:off x="-322729" y="2404852"/>
              <a:ext cx="12276721" cy="93358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dirty="0">
                  <a:solidFill>
                    <a:srgbClr val="0B1320"/>
                  </a:solidFill>
                  <a:latin typeface="Roboto"/>
                  <a:ea typeface="Roboto"/>
                  <a:cs typeface="Roboto"/>
                  <a:sym typeface="Roboto"/>
                </a:rPr>
                <a:t> </a:t>
              </a:r>
              <a:endParaRPr dirty="0"/>
            </a:p>
          </p:txBody>
        </p:sp>
      </p:grpSp>
      <p:grpSp>
        <p:nvGrpSpPr>
          <p:cNvPr id="290" name="Google Shape;290;p19"/>
          <p:cNvGrpSpPr/>
          <p:nvPr/>
        </p:nvGrpSpPr>
        <p:grpSpPr>
          <a:xfrm>
            <a:off x="-3233489" y="6821283"/>
            <a:ext cx="5519490" cy="7773198"/>
            <a:chOff x="0" y="0"/>
            <a:chExt cx="9332874" cy="11486614"/>
          </a:xfrm>
        </p:grpSpPr>
        <p:grpSp>
          <p:nvGrpSpPr>
            <p:cNvPr id="291" name="Google Shape;291;p19"/>
            <p:cNvGrpSpPr/>
            <p:nvPr/>
          </p:nvGrpSpPr>
          <p:grpSpPr>
            <a:xfrm>
              <a:off x="0" y="0"/>
              <a:ext cx="9332874" cy="11486614"/>
              <a:chOff x="0" y="0"/>
              <a:chExt cx="660400" cy="812800"/>
            </a:xfrm>
          </p:grpSpPr>
          <p:sp>
            <p:nvSpPr>
              <p:cNvPr id="292" name="Google Shape;292;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4" name="Google Shape;294;p19"/>
            <p:cNvGrpSpPr/>
            <p:nvPr/>
          </p:nvGrpSpPr>
          <p:grpSpPr>
            <a:xfrm>
              <a:off x="545238" y="671062"/>
              <a:ext cx="8242398" cy="10144490"/>
              <a:chOff x="0" y="0"/>
              <a:chExt cx="660400" cy="812800"/>
            </a:xfrm>
          </p:grpSpPr>
          <p:sp>
            <p:nvSpPr>
              <p:cNvPr id="295" name="Google Shape;295;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7" name="Google Shape;297;p19"/>
            <p:cNvGrpSpPr/>
            <p:nvPr/>
          </p:nvGrpSpPr>
          <p:grpSpPr>
            <a:xfrm>
              <a:off x="1083502" y="1333541"/>
              <a:ext cx="7165870" cy="8819533"/>
              <a:chOff x="0" y="0"/>
              <a:chExt cx="660400" cy="812800"/>
            </a:xfrm>
          </p:grpSpPr>
          <p:sp>
            <p:nvSpPr>
              <p:cNvPr id="298" name="Google Shape;298;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00" name="Google Shape;300;p19"/>
          <p:cNvGrpSpPr/>
          <p:nvPr/>
        </p:nvGrpSpPr>
        <p:grpSpPr>
          <a:xfrm>
            <a:off x="16209246" y="7963899"/>
            <a:ext cx="4157508" cy="5116933"/>
            <a:chOff x="0" y="0"/>
            <a:chExt cx="5543344" cy="6822577"/>
          </a:xfrm>
        </p:grpSpPr>
        <p:grpSp>
          <p:nvGrpSpPr>
            <p:cNvPr id="301" name="Google Shape;301;p19"/>
            <p:cNvGrpSpPr/>
            <p:nvPr/>
          </p:nvGrpSpPr>
          <p:grpSpPr>
            <a:xfrm>
              <a:off x="0" y="0"/>
              <a:ext cx="5543344" cy="6822577"/>
              <a:chOff x="0" y="0"/>
              <a:chExt cx="660400" cy="812800"/>
            </a:xfrm>
          </p:grpSpPr>
          <p:sp>
            <p:nvSpPr>
              <p:cNvPr id="302" name="Google Shape;302;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4" name="Google Shape;304;p19"/>
            <p:cNvGrpSpPr/>
            <p:nvPr/>
          </p:nvGrpSpPr>
          <p:grpSpPr>
            <a:xfrm>
              <a:off x="323849" y="398583"/>
              <a:ext cx="4895646" cy="6025410"/>
              <a:chOff x="0" y="0"/>
              <a:chExt cx="660400" cy="812800"/>
            </a:xfrm>
          </p:grpSpPr>
          <p:sp>
            <p:nvSpPr>
              <p:cNvPr id="305" name="Google Shape;305;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7" name="Google Shape;307;p19"/>
            <p:cNvGrpSpPr/>
            <p:nvPr/>
          </p:nvGrpSpPr>
          <p:grpSpPr>
            <a:xfrm>
              <a:off x="643556" y="792068"/>
              <a:ext cx="4256232" cy="5238440"/>
              <a:chOff x="0" y="0"/>
              <a:chExt cx="660400" cy="812800"/>
            </a:xfrm>
          </p:grpSpPr>
          <p:sp>
            <p:nvSpPr>
              <p:cNvPr id="308" name="Google Shape;308;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992416" y="5135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DIAGRAMA</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4" name="Imagen 3">
            <a:extLst>
              <a:ext uri="{FF2B5EF4-FFF2-40B4-BE49-F238E27FC236}">
                <a16:creationId xmlns:a16="http://schemas.microsoft.com/office/drawing/2014/main" id="{9F2F999E-608F-489C-6B26-2671CEF6E55F}"/>
              </a:ext>
            </a:extLst>
          </p:cNvPr>
          <p:cNvPicPr>
            <a:picLocks noChangeAspect="1"/>
          </p:cNvPicPr>
          <p:nvPr/>
        </p:nvPicPr>
        <p:blipFill>
          <a:blip r:embed="rId3"/>
          <a:stretch>
            <a:fillRect/>
          </a:stretch>
        </p:blipFill>
        <p:spPr>
          <a:xfrm>
            <a:off x="2357766" y="1621588"/>
            <a:ext cx="13572467" cy="8665412"/>
          </a:xfrm>
          <a:prstGeom prst="rect">
            <a:avLst/>
          </a:prstGeom>
        </p:spPr>
      </p:pic>
    </p:spTree>
    <p:extLst>
      <p:ext uri="{BB962C8B-B14F-4D97-AF65-F5344CB8AC3E}">
        <p14:creationId xmlns:p14="http://schemas.microsoft.com/office/powerpoint/2010/main" val="401665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230302" y="554371"/>
            <a:ext cx="9904945" cy="2215991"/>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SECUENCIA DE PROGRAMACIÓN</a:t>
            </a:r>
            <a:endParaRPr lang="es-ES" sz="6000" dirty="0"/>
          </a:p>
        </p:txBody>
      </p:sp>
      <p:sp>
        <p:nvSpPr>
          <p:cNvPr id="2" name="Elipse 1">
            <a:extLst>
              <a:ext uri="{FF2B5EF4-FFF2-40B4-BE49-F238E27FC236}">
                <a16:creationId xmlns:a16="http://schemas.microsoft.com/office/drawing/2014/main" id="{FCC3C6A6-6A3F-4802-B57B-864E43BCD984}"/>
              </a:ext>
            </a:extLst>
          </p:cNvPr>
          <p:cNvSpPr/>
          <p:nvPr/>
        </p:nvSpPr>
        <p:spPr>
          <a:xfrm>
            <a:off x="1388013" y="4709955"/>
            <a:ext cx="914400" cy="9144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2800" b="1" dirty="0"/>
              <a:t>2</a:t>
            </a:r>
          </a:p>
        </p:txBody>
      </p:sp>
      <p:cxnSp>
        <p:nvCxnSpPr>
          <p:cNvPr id="5" name="Conector recto de flecha 4">
            <a:extLst>
              <a:ext uri="{FF2B5EF4-FFF2-40B4-BE49-F238E27FC236}">
                <a16:creationId xmlns:a16="http://schemas.microsoft.com/office/drawing/2014/main" id="{6D1717A0-E387-0BC1-7CAD-292C427613E8}"/>
              </a:ext>
            </a:extLst>
          </p:cNvPr>
          <p:cNvCxnSpPr>
            <a:stCxn id="2" idx="6"/>
          </p:cNvCxnSpPr>
          <p:nvPr/>
        </p:nvCxnSpPr>
        <p:spPr>
          <a:xfrm>
            <a:off x="2302413" y="5167155"/>
            <a:ext cx="1238250" cy="1905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BB53DD6D-1E77-8C81-B8EE-7F20419D8695}"/>
              </a:ext>
            </a:extLst>
          </p:cNvPr>
          <p:cNvSpPr/>
          <p:nvPr/>
        </p:nvSpPr>
        <p:spPr>
          <a:xfrm>
            <a:off x="3540663" y="4119405"/>
            <a:ext cx="3752850" cy="2133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latin typeface="Roboto" panose="02000000000000000000" pitchFamily="2" charset="0"/>
                <a:ea typeface="Roboto" panose="02000000000000000000" pitchFamily="2" charset="0"/>
                <a:cs typeface="Roboto" panose="02000000000000000000" pitchFamily="2" charset="0"/>
              </a:rPr>
              <a:t>OI1: Producción</a:t>
            </a:r>
          </a:p>
          <a:p>
            <a:pPr algn="ctr"/>
            <a:r>
              <a:rPr lang="es-ES" sz="2800" b="1" dirty="0">
                <a:latin typeface="Roboto" panose="02000000000000000000" pitchFamily="2" charset="0"/>
                <a:ea typeface="Roboto" panose="02000000000000000000" pitchFamily="2" charset="0"/>
                <a:cs typeface="Roboto" panose="02000000000000000000" pitchFamily="2" charset="0"/>
              </a:rPr>
              <a:t>OI2: Producción</a:t>
            </a:r>
          </a:p>
          <a:p>
            <a:pPr algn="ctr"/>
            <a:r>
              <a:rPr lang="es-ES" sz="2800" b="1" dirty="0">
                <a:latin typeface="Roboto" panose="02000000000000000000" pitchFamily="2" charset="0"/>
                <a:ea typeface="Roboto" panose="02000000000000000000" pitchFamily="2" charset="0"/>
                <a:cs typeface="Roboto" panose="02000000000000000000" pitchFamily="2" charset="0"/>
              </a:rPr>
              <a:t>EDI: Descarga</a:t>
            </a:r>
          </a:p>
        </p:txBody>
      </p:sp>
      <p:cxnSp>
        <p:nvCxnSpPr>
          <p:cNvPr id="7" name="Conector recto de flecha 6">
            <a:extLst>
              <a:ext uri="{FF2B5EF4-FFF2-40B4-BE49-F238E27FC236}">
                <a16:creationId xmlns:a16="http://schemas.microsoft.com/office/drawing/2014/main" id="{8E23EEDE-CBC2-0E89-411B-435C43D7EA06}"/>
              </a:ext>
            </a:extLst>
          </p:cNvPr>
          <p:cNvCxnSpPr/>
          <p:nvPr/>
        </p:nvCxnSpPr>
        <p:spPr>
          <a:xfrm>
            <a:off x="7293513" y="5186205"/>
            <a:ext cx="1238250" cy="1905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 name="Diagrama de flujo: decisión 7">
            <a:extLst>
              <a:ext uri="{FF2B5EF4-FFF2-40B4-BE49-F238E27FC236}">
                <a16:creationId xmlns:a16="http://schemas.microsoft.com/office/drawing/2014/main" id="{E8C96D38-A0C2-DB8A-17A6-9B326C1A97EB}"/>
              </a:ext>
            </a:extLst>
          </p:cNvPr>
          <p:cNvSpPr/>
          <p:nvPr/>
        </p:nvSpPr>
        <p:spPr>
          <a:xfrm>
            <a:off x="8531763" y="4138455"/>
            <a:ext cx="2819400" cy="213360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latin typeface="Roboto" panose="02000000000000000000" pitchFamily="2" charset="0"/>
                <a:ea typeface="Roboto" panose="02000000000000000000" pitchFamily="2" charset="0"/>
                <a:cs typeface="Roboto" panose="02000000000000000000" pitchFamily="2" charset="0"/>
              </a:rPr>
              <a:t>60s ?</a:t>
            </a:r>
          </a:p>
        </p:txBody>
      </p:sp>
      <p:cxnSp>
        <p:nvCxnSpPr>
          <p:cNvPr id="10" name="Conector: angular 9">
            <a:extLst>
              <a:ext uri="{FF2B5EF4-FFF2-40B4-BE49-F238E27FC236}">
                <a16:creationId xmlns:a16="http://schemas.microsoft.com/office/drawing/2014/main" id="{0740BDAE-CDCE-2D7A-8452-22B937FA6F99}"/>
              </a:ext>
            </a:extLst>
          </p:cNvPr>
          <p:cNvCxnSpPr>
            <a:cxnSpLocks/>
            <a:stCxn id="8" idx="2"/>
            <a:endCxn id="6" idx="2"/>
          </p:cNvCxnSpPr>
          <p:nvPr/>
        </p:nvCxnSpPr>
        <p:spPr>
          <a:xfrm rot="5400000" flipH="1">
            <a:off x="7669751" y="4000343"/>
            <a:ext cx="19050" cy="4524375"/>
          </a:xfrm>
          <a:prstGeom prst="bentConnector3">
            <a:avLst>
              <a:gd name="adj1" fmla="val -3355386"/>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9604DDB7-9542-739F-DDC4-28212C28EA3C}"/>
              </a:ext>
            </a:extLst>
          </p:cNvPr>
          <p:cNvCxnSpPr/>
          <p:nvPr/>
        </p:nvCxnSpPr>
        <p:spPr>
          <a:xfrm>
            <a:off x="11351163" y="5205255"/>
            <a:ext cx="1238250" cy="1905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Diagrama de flujo: decisión 19">
            <a:extLst>
              <a:ext uri="{FF2B5EF4-FFF2-40B4-BE49-F238E27FC236}">
                <a16:creationId xmlns:a16="http://schemas.microsoft.com/office/drawing/2014/main" id="{16C015F6-27AA-4C8E-088E-6FF5C1E4464D}"/>
              </a:ext>
            </a:extLst>
          </p:cNvPr>
          <p:cNvSpPr/>
          <p:nvPr/>
        </p:nvSpPr>
        <p:spPr>
          <a:xfrm>
            <a:off x="12589413" y="4167030"/>
            <a:ext cx="4114800" cy="211455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latin typeface="Roboto" panose="02000000000000000000" pitchFamily="2" charset="0"/>
                <a:ea typeface="Roboto" panose="02000000000000000000" pitchFamily="2" charset="0"/>
                <a:cs typeface="Roboto" panose="02000000000000000000" pitchFamily="2" charset="0"/>
              </a:rPr>
              <a:t>Parámetros incorrectos</a:t>
            </a:r>
          </a:p>
        </p:txBody>
      </p:sp>
      <p:cxnSp>
        <p:nvCxnSpPr>
          <p:cNvPr id="22" name="Conector recto de flecha 21">
            <a:extLst>
              <a:ext uri="{FF2B5EF4-FFF2-40B4-BE49-F238E27FC236}">
                <a16:creationId xmlns:a16="http://schemas.microsoft.com/office/drawing/2014/main" id="{5CC8346C-6393-EEFD-9404-935C5CBD8877}"/>
              </a:ext>
            </a:extLst>
          </p:cNvPr>
          <p:cNvCxnSpPr>
            <a:stCxn id="20" idx="0"/>
          </p:cNvCxnSpPr>
          <p:nvPr/>
        </p:nvCxnSpPr>
        <p:spPr>
          <a:xfrm flipV="1">
            <a:off x="14646813" y="3139499"/>
            <a:ext cx="0" cy="10275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3" name="Rectángulo 22">
            <a:extLst>
              <a:ext uri="{FF2B5EF4-FFF2-40B4-BE49-F238E27FC236}">
                <a16:creationId xmlns:a16="http://schemas.microsoft.com/office/drawing/2014/main" id="{FBFCB9E7-0A18-D11A-67FE-D6C0FACE23DC}"/>
              </a:ext>
            </a:extLst>
          </p:cNvPr>
          <p:cNvSpPr/>
          <p:nvPr/>
        </p:nvSpPr>
        <p:spPr>
          <a:xfrm>
            <a:off x="12770388" y="1005899"/>
            <a:ext cx="3752850" cy="2133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latin typeface="Roboto" panose="02000000000000000000" pitchFamily="2" charset="0"/>
                <a:ea typeface="Roboto" panose="02000000000000000000" pitchFamily="2" charset="0"/>
                <a:cs typeface="Roboto" panose="02000000000000000000" pitchFamily="2" charset="0"/>
              </a:rPr>
              <a:t>OI1: Producción</a:t>
            </a:r>
          </a:p>
          <a:p>
            <a:pPr algn="ctr"/>
            <a:r>
              <a:rPr lang="es-ES" sz="2800" b="1" dirty="0">
                <a:latin typeface="Roboto" panose="02000000000000000000" pitchFamily="2" charset="0"/>
                <a:ea typeface="Roboto" panose="02000000000000000000" pitchFamily="2" charset="0"/>
                <a:cs typeface="Roboto" panose="02000000000000000000" pitchFamily="2" charset="0"/>
              </a:rPr>
              <a:t>OI2: Producción</a:t>
            </a:r>
          </a:p>
          <a:p>
            <a:pPr algn="ctr"/>
            <a:r>
              <a:rPr lang="es-ES" sz="2800" b="1" dirty="0">
                <a:latin typeface="Roboto" panose="02000000000000000000" pitchFamily="2" charset="0"/>
                <a:ea typeface="Roboto" panose="02000000000000000000" pitchFamily="2" charset="0"/>
                <a:cs typeface="Roboto" panose="02000000000000000000" pitchFamily="2" charset="0"/>
              </a:rPr>
              <a:t>EDI: Producción</a:t>
            </a:r>
          </a:p>
        </p:txBody>
      </p:sp>
      <p:cxnSp>
        <p:nvCxnSpPr>
          <p:cNvPr id="25" name="Conector recto de flecha 24">
            <a:extLst>
              <a:ext uri="{FF2B5EF4-FFF2-40B4-BE49-F238E27FC236}">
                <a16:creationId xmlns:a16="http://schemas.microsoft.com/office/drawing/2014/main" id="{E091B052-DD4B-ECF1-A5F8-E1B9F5933469}"/>
              </a:ext>
            </a:extLst>
          </p:cNvPr>
          <p:cNvCxnSpPr>
            <a:stCxn id="23" idx="1"/>
          </p:cNvCxnSpPr>
          <p:nvPr/>
        </p:nvCxnSpPr>
        <p:spPr>
          <a:xfrm flipH="1">
            <a:off x="11521441" y="2072699"/>
            <a:ext cx="12489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6" name="Rectángulo 25">
            <a:extLst>
              <a:ext uri="{FF2B5EF4-FFF2-40B4-BE49-F238E27FC236}">
                <a16:creationId xmlns:a16="http://schemas.microsoft.com/office/drawing/2014/main" id="{B1E0823F-120A-C6C2-72AA-DCDE2856D636}"/>
              </a:ext>
            </a:extLst>
          </p:cNvPr>
          <p:cNvSpPr/>
          <p:nvPr/>
        </p:nvSpPr>
        <p:spPr>
          <a:xfrm>
            <a:off x="7498081" y="1500616"/>
            <a:ext cx="4023360" cy="110799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latin typeface="Roboto" panose="02000000000000000000" pitchFamily="2" charset="0"/>
                <a:ea typeface="Roboto" panose="02000000000000000000" pitchFamily="2" charset="0"/>
                <a:cs typeface="Roboto" panose="02000000000000000000" pitchFamily="2" charset="0"/>
              </a:rPr>
              <a:t>Fin de la electrodesionización</a:t>
            </a:r>
          </a:p>
        </p:txBody>
      </p:sp>
      <p:sp>
        <p:nvSpPr>
          <p:cNvPr id="27" name="Rectángulo 26">
            <a:extLst>
              <a:ext uri="{FF2B5EF4-FFF2-40B4-BE49-F238E27FC236}">
                <a16:creationId xmlns:a16="http://schemas.microsoft.com/office/drawing/2014/main" id="{6852DBA4-62AE-F102-E831-3AB2813ACBE8}"/>
              </a:ext>
            </a:extLst>
          </p:cNvPr>
          <p:cNvSpPr/>
          <p:nvPr/>
        </p:nvSpPr>
        <p:spPr>
          <a:xfrm>
            <a:off x="12770388" y="6888396"/>
            <a:ext cx="3752850" cy="2133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latin typeface="Roboto" panose="02000000000000000000" pitchFamily="2" charset="0"/>
                <a:ea typeface="Roboto" panose="02000000000000000000" pitchFamily="2" charset="0"/>
                <a:cs typeface="Roboto" panose="02000000000000000000" pitchFamily="2" charset="0"/>
              </a:rPr>
              <a:t>OI1: Producción</a:t>
            </a:r>
          </a:p>
          <a:p>
            <a:pPr algn="ctr"/>
            <a:r>
              <a:rPr lang="es-ES" sz="2800" b="1" dirty="0">
                <a:latin typeface="Roboto" panose="02000000000000000000" pitchFamily="2" charset="0"/>
                <a:ea typeface="Roboto" panose="02000000000000000000" pitchFamily="2" charset="0"/>
                <a:cs typeface="Roboto" panose="02000000000000000000" pitchFamily="2" charset="0"/>
              </a:rPr>
              <a:t>OI2: Producción</a:t>
            </a:r>
          </a:p>
          <a:p>
            <a:pPr algn="ctr"/>
            <a:r>
              <a:rPr lang="es-ES" sz="2800" b="1" dirty="0">
                <a:latin typeface="Roboto" panose="02000000000000000000" pitchFamily="2" charset="0"/>
                <a:ea typeface="Roboto" panose="02000000000000000000" pitchFamily="2" charset="0"/>
                <a:cs typeface="Roboto" panose="02000000000000000000" pitchFamily="2" charset="0"/>
              </a:rPr>
              <a:t>EDI: Descarga</a:t>
            </a:r>
          </a:p>
        </p:txBody>
      </p:sp>
      <p:sp>
        <p:nvSpPr>
          <p:cNvPr id="28" name="Diagrama de flujo: decisión 27">
            <a:extLst>
              <a:ext uri="{FF2B5EF4-FFF2-40B4-BE49-F238E27FC236}">
                <a16:creationId xmlns:a16="http://schemas.microsoft.com/office/drawing/2014/main" id="{B8ED656D-84C8-5BE5-59C6-4ADA02E93CF6}"/>
              </a:ext>
            </a:extLst>
          </p:cNvPr>
          <p:cNvSpPr/>
          <p:nvPr/>
        </p:nvSpPr>
        <p:spPr>
          <a:xfrm>
            <a:off x="7236363" y="7621430"/>
            <a:ext cx="4114800" cy="211455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latin typeface="Roboto" panose="02000000000000000000" pitchFamily="2" charset="0"/>
                <a:ea typeface="Roboto" panose="02000000000000000000" pitchFamily="2" charset="0"/>
                <a:cs typeface="Roboto" panose="02000000000000000000" pitchFamily="2" charset="0"/>
              </a:rPr>
              <a:t>Parámetros incorrectos</a:t>
            </a:r>
          </a:p>
        </p:txBody>
      </p:sp>
      <p:sp>
        <p:nvSpPr>
          <p:cNvPr id="30" name="Diagrama de flujo: decisión 29">
            <a:extLst>
              <a:ext uri="{FF2B5EF4-FFF2-40B4-BE49-F238E27FC236}">
                <a16:creationId xmlns:a16="http://schemas.microsoft.com/office/drawing/2014/main" id="{CA7EFEF7-58D2-8D8A-A632-1AE8D3F4AF9A}"/>
              </a:ext>
            </a:extLst>
          </p:cNvPr>
          <p:cNvSpPr/>
          <p:nvPr/>
        </p:nvSpPr>
        <p:spPr>
          <a:xfrm>
            <a:off x="3215641" y="7611906"/>
            <a:ext cx="2819400" cy="213360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latin typeface="Roboto" panose="02000000000000000000" pitchFamily="2" charset="0"/>
                <a:ea typeface="Roboto" panose="02000000000000000000" pitchFamily="2" charset="0"/>
                <a:cs typeface="Roboto" panose="02000000000000000000" pitchFamily="2" charset="0"/>
              </a:rPr>
              <a:t>60s ?</a:t>
            </a:r>
          </a:p>
        </p:txBody>
      </p:sp>
      <p:cxnSp>
        <p:nvCxnSpPr>
          <p:cNvPr id="31" name="Conector recto de flecha 30">
            <a:extLst>
              <a:ext uri="{FF2B5EF4-FFF2-40B4-BE49-F238E27FC236}">
                <a16:creationId xmlns:a16="http://schemas.microsoft.com/office/drawing/2014/main" id="{ACA7BC2C-3B4B-F81D-4D13-E98929016676}"/>
              </a:ext>
            </a:extLst>
          </p:cNvPr>
          <p:cNvCxnSpPr/>
          <p:nvPr/>
        </p:nvCxnSpPr>
        <p:spPr>
          <a:xfrm flipH="1">
            <a:off x="6044566" y="8678705"/>
            <a:ext cx="12489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77" name="Conector: angular 576">
            <a:extLst>
              <a:ext uri="{FF2B5EF4-FFF2-40B4-BE49-F238E27FC236}">
                <a16:creationId xmlns:a16="http://schemas.microsoft.com/office/drawing/2014/main" id="{E2AD1B98-02E5-9D46-C188-060F87D1336F}"/>
              </a:ext>
            </a:extLst>
          </p:cNvPr>
          <p:cNvCxnSpPr>
            <a:stCxn id="27" idx="1"/>
            <a:endCxn id="28" idx="3"/>
          </p:cNvCxnSpPr>
          <p:nvPr/>
        </p:nvCxnSpPr>
        <p:spPr>
          <a:xfrm rot="10800000" flipV="1">
            <a:off x="11351164" y="7955195"/>
            <a:ext cx="1419225" cy="723509"/>
          </a:xfrm>
          <a:prstGeom prst="bentConnector3">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79" name="Conector recto de flecha 578">
            <a:extLst>
              <a:ext uri="{FF2B5EF4-FFF2-40B4-BE49-F238E27FC236}">
                <a16:creationId xmlns:a16="http://schemas.microsoft.com/office/drawing/2014/main" id="{CFC766B7-E5B1-5314-A737-9AA437544F46}"/>
              </a:ext>
            </a:extLst>
          </p:cNvPr>
          <p:cNvCxnSpPr>
            <a:stCxn id="20" idx="2"/>
            <a:endCxn id="27" idx="0"/>
          </p:cNvCxnSpPr>
          <p:nvPr/>
        </p:nvCxnSpPr>
        <p:spPr>
          <a:xfrm>
            <a:off x="14646813" y="6281580"/>
            <a:ext cx="0" cy="60681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81" name="Conector: angular 580">
            <a:extLst>
              <a:ext uri="{FF2B5EF4-FFF2-40B4-BE49-F238E27FC236}">
                <a16:creationId xmlns:a16="http://schemas.microsoft.com/office/drawing/2014/main" id="{749C00BC-72D4-0158-6E42-1C46DE05B9AD}"/>
              </a:ext>
            </a:extLst>
          </p:cNvPr>
          <p:cNvCxnSpPr>
            <a:stCxn id="28" idx="2"/>
            <a:endCxn id="27" idx="2"/>
          </p:cNvCxnSpPr>
          <p:nvPr/>
        </p:nvCxnSpPr>
        <p:spPr>
          <a:xfrm rot="5400000" flipH="1" flipV="1">
            <a:off x="11613296" y="6702463"/>
            <a:ext cx="713984" cy="5353050"/>
          </a:xfrm>
          <a:prstGeom prst="bentConnector3">
            <a:avLst>
              <a:gd name="adj1" fmla="val -24137"/>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88" name="Conector: angular 587">
            <a:extLst>
              <a:ext uri="{FF2B5EF4-FFF2-40B4-BE49-F238E27FC236}">
                <a16:creationId xmlns:a16="http://schemas.microsoft.com/office/drawing/2014/main" id="{43ADF698-D507-56D1-656F-A3AB8B646CFD}"/>
              </a:ext>
            </a:extLst>
          </p:cNvPr>
          <p:cNvCxnSpPr>
            <a:stCxn id="30" idx="0"/>
          </p:cNvCxnSpPr>
          <p:nvPr/>
        </p:nvCxnSpPr>
        <p:spPr>
          <a:xfrm rot="5400000" flipH="1" flipV="1">
            <a:off x="8566101" y="3407620"/>
            <a:ext cx="263527" cy="8145046"/>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90" name="Conector: angular 589">
            <a:extLst>
              <a:ext uri="{FF2B5EF4-FFF2-40B4-BE49-F238E27FC236}">
                <a16:creationId xmlns:a16="http://schemas.microsoft.com/office/drawing/2014/main" id="{D5939764-2D2B-ED14-9B12-49A96F5D6A96}"/>
              </a:ext>
            </a:extLst>
          </p:cNvPr>
          <p:cNvCxnSpPr>
            <a:stCxn id="30" idx="2"/>
            <a:endCxn id="23" idx="3"/>
          </p:cNvCxnSpPr>
          <p:nvPr/>
        </p:nvCxnSpPr>
        <p:spPr>
          <a:xfrm rot="5400000" flipH="1" flipV="1">
            <a:off x="6737885" y="-39846"/>
            <a:ext cx="7672807" cy="11897897"/>
          </a:xfrm>
          <a:prstGeom prst="bentConnector4">
            <a:avLst>
              <a:gd name="adj1" fmla="val -5179"/>
              <a:gd name="adj2" fmla="val 110907"/>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94" name="CuadroTexto 593">
            <a:extLst>
              <a:ext uri="{FF2B5EF4-FFF2-40B4-BE49-F238E27FC236}">
                <a16:creationId xmlns:a16="http://schemas.microsoft.com/office/drawing/2014/main" id="{883C27F5-3475-640B-1799-63F15A4CA39D}"/>
              </a:ext>
            </a:extLst>
          </p:cNvPr>
          <p:cNvSpPr txBox="1"/>
          <p:nvPr/>
        </p:nvSpPr>
        <p:spPr>
          <a:xfrm>
            <a:off x="11784985" y="4753115"/>
            <a:ext cx="450764" cy="461665"/>
          </a:xfrm>
          <a:prstGeom prst="rect">
            <a:avLst/>
          </a:prstGeom>
          <a:noFill/>
        </p:spPr>
        <p:txBody>
          <a:bodyPr wrap="none" rtlCol="0">
            <a:spAutoFit/>
          </a:bodyPr>
          <a:lstStyle/>
          <a:p>
            <a:r>
              <a:rPr lang="es-ES" sz="2400" dirty="0">
                <a:solidFill>
                  <a:schemeClr val="accent1"/>
                </a:solidFill>
                <a:latin typeface="Roboto" panose="02000000000000000000" pitchFamily="2" charset="0"/>
                <a:ea typeface="Roboto" panose="02000000000000000000" pitchFamily="2" charset="0"/>
                <a:cs typeface="Roboto" panose="02000000000000000000" pitchFamily="2" charset="0"/>
              </a:rPr>
              <a:t>SI</a:t>
            </a:r>
          </a:p>
        </p:txBody>
      </p:sp>
      <p:sp>
        <p:nvSpPr>
          <p:cNvPr id="595" name="CuadroTexto 594">
            <a:extLst>
              <a:ext uri="{FF2B5EF4-FFF2-40B4-BE49-F238E27FC236}">
                <a16:creationId xmlns:a16="http://schemas.microsoft.com/office/drawing/2014/main" id="{1D574CD0-25D8-897B-2F23-D3390D80422E}"/>
              </a:ext>
            </a:extLst>
          </p:cNvPr>
          <p:cNvSpPr txBox="1"/>
          <p:nvPr/>
        </p:nvSpPr>
        <p:spPr>
          <a:xfrm>
            <a:off x="14704756" y="6257986"/>
            <a:ext cx="450764" cy="461665"/>
          </a:xfrm>
          <a:prstGeom prst="rect">
            <a:avLst/>
          </a:prstGeom>
          <a:noFill/>
        </p:spPr>
        <p:txBody>
          <a:bodyPr wrap="none" rtlCol="0">
            <a:spAutoFit/>
          </a:bodyPr>
          <a:lstStyle/>
          <a:p>
            <a:r>
              <a:rPr lang="es-ES" sz="2400" dirty="0">
                <a:solidFill>
                  <a:schemeClr val="accent1"/>
                </a:solidFill>
                <a:latin typeface="Roboto" panose="02000000000000000000" pitchFamily="2" charset="0"/>
                <a:ea typeface="Roboto" panose="02000000000000000000" pitchFamily="2" charset="0"/>
                <a:cs typeface="Roboto" panose="02000000000000000000" pitchFamily="2" charset="0"/>
              </a:rPr>
              <a:t>SI</a:t>
            </a:r>
          </a:p>
        </p:txBody>
      </p:sp>
      <p:sp>
        <p:nvSpPr>
          <p:cNvPr id="596" name="CuadroTexto 595">
            <a:extLst>
              <a:ext uri="{FF2B5EF4-FFF2-40B4-BE49-F238E27FC236}">
                <a16:creationId xmlns:a16="http://schemas.microsoft.com/office/drawing/2014/main" id="{E31E45BE-F1D8-A8A1-2373-EC583E5AC1E0}"/>
              </a:ext>
            </a:extLst>
          </p:cNvPr>
          <p:cNvSpPr txBox="1"/>
          <p:nvPr/>
        </p:nvSpPr>
        <p:spPr>
          <a:xfrm>
            <a:off x="10348906" y="9455484"/>
            <a:ext cx="450764" cy="461665"/>
          </a:xfrm>
          <a:prstGeom prst="rect">
            <a:avLst/>
          </a:prstGeom>
          <a:noFill/>
        </p:spPr>
        <p:txBody>
          <a:bodyPr wrap="none" rtlCol="0">
            <a:spAutoFit/>
          </a:bodyPr>
          <a:lstStyle/>
          <a:p>
            <a:r>
              <a:rPr lang="es-ES" sz="2400" dirty="0">
                <a:solidFill>
                  <a:schemeClr val="accent1"/>
                </a:solidFill>
                <a:latin typeface="Roboto" panose="02000000000000000000" pitchFamily="2" charset="0"/>
                <a:ea typeface="Roboto" panose="02000000000000000000" pitchFamily="2" charset="0"/>
                <a:cs typeface="Roboto" panose="02000000000000000000" pitchFamily="2" charset="0"/>
              </a:rPr>
              <a:t>SI</a:t>
            </a:r>
          </a:p>
        </p:txBody>
      </p:sp>
      <p:sp>
        <p:nvSpPr>
          <p:cNvPr id="597" name="CuadroTexto 596">
            <a:extLst>
              <a:ext uri="{FF2B5EF4-FFF2-40B4-BE49-F238E27FC236}">
                <a16:creationId xmlns:a16="http://schemas.microsoft.com/office/drawing/2014/main" id="{F384D1FF-B2B5-D764-13F7-27CD72BCFDED}"/>
              </a:ext>
            </a:extLst>
          </p:cNvPr>
          <p:cNvSpPr txBox="1"/>
          <p:nvPr/>
        </p:nvSpPr>
        <p:spPr>
          <a:xfrm>
            <a:off x="5449383" y="9686317"/>
            <a:ext cx="450764" cy="461665"/>
          </a:xfrm>
          <a:prstGeom prst="rect">
            <a:avLst/>
          </a:prstGeom>
          <a:noFill/>
        </p:spPr>
        <p:txBody>
          <a:bodyPr wrap="none" rtlCol="0">
            <a:spAutoFit/>
          </a:bodyPr>
          <a:lstStyle/>
          <a:p>
            <a:r>
              <a:rPr lang="es-ES" sz="2400" dirty="0">
                <a:solidFill>
                  <a:schemeClr val="accent1"/>
                </a:solidFill>
                <a:latin typeface="Roboto" panose="02000000000000000000" pitchFamily="2" charset="0"/>
                <a:ea typeface="Roboto" panose="02000000000000000000" pitchFamily="2" charset="0"/>
                <a:cs typeface="Roboto" panose="02000000000000000000" pitchFamily="2" charset="0"/>
              </a:rPr>
              <a:t>SI</a:t>
            </a:r>
          </a:p>
        </p:txBody>
      </p:sp>
      <p:sp>
        <p:nvSpPr>
          <p:cNvPr id="598" name="CuadroTexto 597">
            <a:extLst>
              <a:ext uri="{FF2B5EF4-FFF2-40B4-BE49-F238E27FC236}">
                <a16:creationId xmlns:a16="http://schemas.microsoft.com/office/drawing/2014/main" id="{31F57F12-BEF9-E120-ABE7-A85BE7D24FE2}"/>
              </a:ext>
            </a:extLst>
          </p:cNvPr>
          <p:cNvSpPr txBox="1"/>
          <p:nvPr/>
        </p:nvSpPr>
        <p:spPr>
          <a:xfrm>
            <a:off x="5141446" y="7367430"/>
            <a:ext cx="615874" cy="461665"/>
          </a:xfrm>
          <a:prstGeom prst="rect">
            <a:avLst/>
          </a:prstGeom>
          <a:noFill/>
        </p:spPr>
        <p:txBody>
          <a:bodyPr wrap="none" rtlCol="0">
            <a:spAutoFit/>
          </a:bodyPr>
          <a:lstStyle/>
          <a:p>
            <a:r>
              <a:rPr lang="es-ES" sz="2400" dirty="0">
                <a:solidFill>
                  <a:schemeClr val="accent1"/>
                </a:solidFill>
                <a:latin typeface="Roboto" panose="02000000000000000000" pitchFamily="2" charset="0"/>
                <a:ea typeface="Roboto" panose="02000000000000000000" pitchFamily="2" charset="0"/>
                <a:cs typeface="Roboto" panose="02000000000000000000" pitchFamily="2" charset="0"/>
              </a:rPr>
              <a:t>NO</a:t>
            </a:r>
          </a:p>
        </p:txBody>
      </p:sp>
      <p:sp>
        <p:nvSpPr>
          <p:cNvPr id="599" name="CuadroTexto 598">
            <a:extLst>
              <a:ext uri="{FF2B5EF4-FFF2-40B4-BE49-F238E27FC236}">
                <a16:creationId xmlns:a16="http://schemas.microsoft.com/office/drawing/2014/main" id="{E7D6A11F-105A-914C-1852-5D4C827154B0}"/>
              </a:ext>
            </a:extLst>
          </p:cNvPr>
          <p:cNvSpPr txBox="1"/>
          <p:nvPr/>
        </p:nvSpPr>
        <p:spPr>
          <a:xfrm>
            <a:off x="10108841" y="6367908"/>
            <a:ext cx="615874" cy="461665"/>
          </a:xfrm>
          <a:prstGeom prst="rect">
            <a:avLst/>
          </a:prstGeom>
          <a:noFill/>
        </p:spPr>
        <p:txBody>
          <a:bodyPr wrap="none" rtlCol="0">
            <a:spAutoFit/>
          </a:bodyPr>
          <a:lstStyle/>
          <a:p>
            <a:r>
              <a:rPr lang="es-ES" sz="2400" dirty="0">
                <a:solidFill>
                  <a:schemeClr val="accent1"/>
                </a:solidFill>
                <a:latin typeface="Roboto" panose="02000000000000000000" pitchFamily="2" charset="0"/>
                <a:ea typeface="Roboto" panose="02000000000000000000" pitchFamily="2" charset="0"/>
                <a:cs typeface="Roboto" panose="02000000000000000000" pitchFamily="2" charset="0"/>
              </a:rPr>
              <a:t>NO</a:t>
            </a:r>
          </a:p>
        </p:txBody>
      </p:sp>
      <p:sp>
        <p:nvSpPr>
          <p:cNvPr id="601" name="CuadroTexto 600">
            <a:extLst>
              <a:ext uri="{FF2B5EF4-FFF2-40B4-BE49-F238E27FC236}">
                <a16:creationId xmlns:a16="http://schemas.microsoft.com/office/drawing/2014/main" id="{D8D1C82C-4390-279B-1AD4-BD7CEF93E70D}"/>
              </a:ext>
            </a:extLst>
          </p:cNvPr>
          <p:cNvSpPr txBox="1"/>
          <p:nvPr/>
        </p:nvSpPr>
        <p:spPr>
          <a:xfrm>
            <a:off x="14622201" y="3565366"/>
            <a:ext cx="615874" cy="461665"/>
          </a:xfrm>
          <a:prstGeom prst="rect">
            <a:avLst/>
          </a:prstGeom>
          <a:noFill/>
        </p:spPr>
        <p:txBody>
          <a:bodyPr wrap="none" rtlCol="0">
            <a:spAutoFit/>
          </a:bodyPr>
          <a:lstStyle/>
          <a:p>
            <a:r>
              <a:rPr lang="es-ES" sz="2400" dirty="0">
                <a:solidFill>
                  <a:schemeClr val="accent1"/>
                </a:solidFill>
                <a:latin typeface="Roboto" panose="02000000000000000000" pitchFamily="2" charset="0"/>
                <a:ea typeface="Roboto" panose="02000000000000000000" pitchFamily="2" charset="0"/>
                <a:cs typeface="Roboto" panose="02000000000000000000" pitchFamily="2" charset="0"/>
              </a:rPr>
              <a:t>NO</a:t>
            </a:r>
          </a:p>
        </p:txBody>
      </p:sp>
      <p:sp>
        <p:nvSpPr>
          <p:cNvPr id="604" name="CuadroTexto 603">
            <a:extLst>
              <a:ext uri="{FF2B5EF4-FFF2-40B4-BE49-F238E27FC236}">
                <a16:creationId xmlns:a16="http://schemas.microsoft.com/office/drawing/2014/main" id="{4ED0A14D-6E39-EC9A-82BB-83A3458AD044}"/>
              </a:ext>
            </a:extLst>
          </p:cNvPr>
          <p:cNvSpPr txBox="1"/>
          <p:nvPr/>
        </p:nvSpPr>
        <p:spPr>
          <a:xfrm>
            <a:off x="6354828" y="8165297"/>
            <a:ext cx="615874" cy="461665"/>
          </a:xfrm>
          <a:prstGeom prst="rect">
            <a:avLst/>
          </a:prstGeom>
          <a:noFill/>
        </p:spPr>
        <p:txBody>
          <a:bodyPr wrap="none" rtlCol="0">
            <a:spAutoFit/>
          </a:bodyPr>
          <a:lstStyle/>
          <a:p>
            <a:r>
              <a:rPr lang="es-ES" sz="2400" dirty="0">
                <a:solidFill>
                  <a:schemeClr val="accent1"/>
                </a:solidFill>
                <a:latin typeface="Roboto" panose="02000000000000000000" pitchFamily="2" charset="0"/>
                <a:ea typeface="Roboto" panose="02000000000000000000" pitchFamily="2" charset="0"/>
                <a:cs typeface="Roboto" panose="02000000000000000000" pitchFamily="2" charset="0"/>
              </a:rPr>
              <a:t>NO</a:t>
            </a:r>
          </a:p>
        </p:txBody>
      </p:sp>
    </p:spTree>
    <p:extLst>
      <p:ext uri="{BB962C8B-B14F-4D97-AF65-F5344CB8AC3E}">
        <p14:creationId xmlns:p14="http://schemas.microsoft.com/office/powerpoint/2010/main" val="402400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00"/>
                                        <p:tgtEl>
                                          <p:spTgt spid="7"/>
                                        </p:tgtEl>
                                      </p:cBhvr>
                                    </p:animEffect>
                                  </p:childTnLst>
                                </p:cTn>
                              </p:par>
                            </p:childTnLst>
                          </p:cTn>
                        </p:par>
                        <p:par>
                          <p:cTn id="18" fill="hold">
                            <p:stCondLst>
                              <p:cond delay="2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2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200"/>
                                        <p:tgtEl>
                                          <p:spTgt spid="10"/>
                                        </p:tgtEl>
                                      </p:cBhvr>
                                    </p:animEffect>
                                  </p:childTnLst>
                                </p:cTn>
                              </p:par>
                            </p:childTnLst>
                          </p:cTn>
                        </p:par>
                        <p:par>
                          <p:cTn id="27" fill="hold">
                            <p:stCondLst>
                              <p:cond delay="200"/>
                            </p:stCondLst>
                            <p:childTnLst>
                              <p:par>
                                <p:cTn id="28" presetID="10" presetClass="entr" presetSubtype="0" fill="hold" grpId="0" nodeType="afterEffect">
                                  <p:stCondLst>
                                    <p:cond delay="0"/>
                                  </p:stCondLst>
                                  <p:childTnLst>
                                    <p:set>
                                      <p:cBhvr>
                                        <p:cTn id="29" dur="1" fill="hold">
                                          <p:stCondLst>
                                            <p:cond delay="0"/>
                                          </p:stCondLst>
                                        </p:cTn>
                                        <p:tgtEl>
                                          <p:spTgt spid="599"/>
                                        </p:tgtEl>
                                        <p:attrNameLst>
                                          <p:attrName>style.visibility</p:attrName>
                                        </p:attrNameLst>
                                      </p:cBhvr>
                                      <p:to>
                                        <p:strVal val="visible"/>
                                      </p:to>
                                    </p:set>
                                    <p:animEffect transition="in" filter="fade">
                                      <p:cBhvr>
                                        <p:cTn id="30" dur="200"/>
                                        <p:tgtEl>
                                          <p:spTgt spid="59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200"/>
                                        <p:tgtEl>
                                          <p:spTgt spid="17"/>
                                        </p:tgtEl>
                                      </p:cBhvr>
                                    </p:animEffect>
                                  </p:childTnLst>
                                </p:cTn>
                              </p:par>
                            </p:childTnLst>
                          </p:cTn>
                        </p:par>
                        <p:par>
                          <p:cTn id="36" fill="hold">
                            <p:stCondLst>
                              <p:cond delay="200"/>
                            </p:stCondLst>
                            <p:childTnLst>
                              <p:par>
                                <p:cTn id="37" presetID="10" presetClass="entr" presetSubtype="0" fill="hold" grpId="0" nodeType="afterEffect">
                                  <p:stCondLst>
                                    <p:cond delay="0"/>
                                  </p:stCondLst>
                                  <p:childTnLst>
                                    <p:set>
                                      <p:cBhvr>
                                        <p:cTn id="38" dur="1" fill="hold">
                                          <p:stCondLst>
                                            <p:cond delay="0"/>
                                          </p:stCondLst>
                                        </p:cTn>
                                        <p:tgtEl>
                                          <p:spTgt spid="594"/>
                                        </p:tgtEl>
                                        <p:attrNameLst>
                                          <p:attrName>style.visibility</p:attrName>
                                        </p:attrNameLst>
                                      </p:cBhvr>
                                      <p:to>
                                        <p:strVal val="visible"/>
                                      </p:to>
                                    </p:set>
                                    <p:animEffect transition="in" filter="fade">
                                      <p:cBhvr>
                                        <p:cTn id="39" dur="200"/>
                                        <p:tgtEl>
                                          <p:spTgt spid="594"/>
                                        </p:tgtEl>
                                      </p:cBhvr>
                                    </p:animEffect>
                                  </p:childTnLst>
                                </p:cTn>
                              </p:par>
                            </p:childTnLst>
                          </p:cTn>
                        </p:par>
                        <p:par>
                          <p:cTn id="40" fill="hold">
                            <p:stCondLst>
                              <p:cond delay="4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200"/>
                                        <p:tgtEl>
                                          <p:spTgt spid="22"/>
                                        </p:tgtEl>
                                      </p:cBhvr>
                                    </p:animEffect>
                                  </p:childTnLst>
                                </p:cTn>
                              </p:par>
                            </p:childTnLst>
                          </p:cTn>
                        </p:par>
                        <p:par>
                          <p:cTn id="49" fill="hold">
                            <p:stCondLst>
                              <p:cond delay="200"/>
                            </p:stCondLst>
                            <p:childTnLst>
                              <p:par>
                                <p:cTn id="50" presetID="10" presetClass="entr" presetSubtype="0" fill="hold" grpId="0" nodeType="afterEffect">
                                  <p:stCondLst>
                                    <p:cond delay="0"/>
                                  </p:stCondLst>
                                  <p:childTnLst>
                                    <p:set>
                                      <p:cBhvr>
                                        <p:cTn id="51" dur="1" fill="hold">
                                          <p:stCondLst>
                                            <p:cond delay="0"/>
                                          </p:stCondLst>
                                        </p:cTn>
                                        <p:tgtEl>
                                          <p:spTgt spid="601"/>
                                        </p:tgtEl>
                                        <p:attrNameLst>
                                          <p:attrName>style.visibility</p:attrName>
                                        </p:attrNameLst>
                                      </p:cBhvr>
                                      <p:to>
                                        <p:strVal val="visible"/>
                                      </p:to>
                                    </p:set>
                                    <p:animEffect transition="in" filter="fade">
                                      <p:cBhvr>
                                        <p:cTn id="52" dur="200"/>
                                        <p:tgtEl>
                                          <p:spTgt spid="601"/>
                                        </p:tgtEl>
                                      </p:cBhvr>
                                    </p:animEffect>
                                  </p:childTnLst>
                                </p:cTn>
                              </p:par>
                            </p:childTnLst>
                          </p:cTn>
                        </p:par>
                        <p:par>
                          <p:cTn id="53" fill="hold">
                            <p:stCondLst>
                              <p:cond delay="40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1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200"/>
                                        <p:tgtEl>
                                          <p:spTgt spid="25"/>
                                        </p:tgtEl>
                                      </p:cBhvr>
                                    </p:animEffect>
                                  </p:childTnLst>
                                </p:cTn>
                              </p:par>
                            </p:childTnLst>
                          </p:cTn>
                        </p:par>
                        <p:par>
                          <p:cTn id="62" fill="hold">
                            <p:stCondLst>
                              <p:cond delay="200"/>
                            </p:stCondLst>
                            <p:childTnLst>
                              <p:par>
                                <p:cTn id="63" presetID="10" presetClass="entr" presetSubtype="0" fill="hold" grpId="0"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2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79"/>
                                        </p:tgtEl>
                                        <p:attrNameLst>
                                          <p:attrName>style.visibility</p:attrName>
                                        </p:attrNameLst>
                                      </p:cBhvr>
                                      <p:to>
                                        <p:strVal val="visible"/>
                                      </p:to>
                                    </p:set>
                                    <p:animEffect transition="in" filter="fade">
                                      <p:cBhvr>
                                        <p:cTn id="70" dur="200"/>
                                        <p:tgtEl>
                                          <p:spTgt spid="579"/>
                                        </p:tgtEl>
                                      </p:cBhvr>
                                    </p:animEffect>
                                  </p:childTnLst>
                                </p:cTn>
                              </p:par>
                            </p:childTnLst>
                          </p:cTn>
                        </p:par>
                        <p:par>
                          <p:cTn id="71" fill="hold">
                            <p:stCondLst>
                              <p:cond delay="200"/>
                            </p:stCondLst>
                            <p:childTnLst>
                              <p:par>
                                <p:cTn id="72" presetID="10" presetClass="entr" presetSubtype="0" fill="hold" grpId="0" nodeType="afterEffect">
                                  <p:stCondLst>
                                    <p:cond delay="0"/>
                                  </p:stCondLst>
                                  <p:childTnLst>
                                    <p:set>
                                      <p:cBhvr>
                                        <p:cTn id="73" dur="1" fill="hold">
                                          <p:stCondLst>
                                            <p:cond delay="0"/>
                                          </p:stCondLst>
                                        </p:cTn>
                                        <p:tgtEl>
                                          <p:spTgt spid="595"/>
                                        </p:tgtEl>
                                        <p:attrNameLst>
                                          <p:attrName>style.visibility</p:attrName>
                                        </p:attrNameLst>
                                      </p:cBhvr>
                                      <p:to>
                                        <p:strVal val="visible"/>
                                      </p:to>
                                    </p:set>
                                    <p:animEffect transition="in" filter="fade">
                                      <p:cBhvr>
                                        <p:cTn id="74" dur="200"/>
                                        <p:tgtEl>
                                          <p:spTgt spid="595"/>
                                        </p:tgtEl>
                                      </p:cBhvr>
                                    </p:animEffect>
                                  </p:childTnLst>
                                </p:cTn>
                              </p:par>
                            </p:childTnLst>
                          </p:cTn>
                        </p:par>
                        <p:par>
                          <p:cTn id="75" fill="hold">
                            <p:stCondLst>
                              <p:cond delay="400"/>
                            </p:stCondLst>
                            <p:childTnLst>
                              <p:par>
                                <p:cTn id="76" presetID="10" presetClass="entr" presetSubtype="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10"/>
                                        <p:tgtEl>
                                          <p:spTgt spid="2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77"/>
                                        </p:tgtEl>
                                        <p:attrNameLst>
                                          <p:attrName>style.visibility</p:attrName>
                                        </p:attrNameLst>
                                      </p:cBhvr>
                                      <p:to>
                                        <p:strVal val="visible"/>
                                      </p:to>
                                    </p:set>
                                    <p:animEffect transition="in" filter="fade">
                                      <p:cBhvr>
                                        <p:cTn id="83" dur="200"/>
                                        <p:tgtEl>
                                          <p:spTgt spid="577"/>
                                        </p:tgtEl>
                                      </p:cBhvr>
                                    </p:animEffect>
                                  </p:childTnLst>
                                </p:cTn>
                              </p:par>
                            </p:childTnLst>
                          </p:cTn>
                        </p:par>
                        <p:par>
                          <p:cTn id="84" fill="hold">
                            <p:stCondLst>
                              <p:cond delay="200"/>
                            </p:stCondLst>
                            <p:childTnLst>
                              <p:par>
                                <p:cTn id="85" presetID="10" presetClass="entr" presetSubtype="0"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200"/>
                                        <p:tgtEl>
                                          <p:spTgt spid="2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81"/>
                                        </p:tgtEl>
                                        <p:attrNameLst>
                                          <p:attrName>style.visibility</p:attrName>
                                        </p:attrNameLst>
                                      </p:cBhvr>
                                      <p:to>
                                        <p:strVal val="visible"/>
                                      </p:to>
                                    </p:set>
                                    <p:animEffect transition="in" filter="fade">
                                      <p:cBhvr>
                                        <p:cTn id="92" dur="200"/>
                                        <p:tgtEl>
                                          <p:spTgt spid="581"/>
                                        </p:tgtEl>
                                      </p:cBhvr>
                                    </p:animEffect>
                                  </p:childTnLst>
                                </p:cTn>
                              </p:par>
                            </p:childTnLst>
                          </p:cTn>
                        </p:par>
                        <p:par>
                          <p:cTn id="93" fill="hold">
                            <p:stCondLst>
                              <p:cond delay="200"/>
                            </p:stCondLst>
                            <p:childTnLst>
                              <p:par>
                                <p:cTn id="94" presetID="10" presetClass="entr" presetSubtype="0" fill="hold" grpId="0" nodeType="afterEffect">
                                  <p:stCondLst>
                                    <p:cond delay="0"/>
                                  </p:stCondLst>
                                  <p:childTnLst>
                                    <p:set>
                                      <p:cBhvr>
                                        <p:cTn id="95" dur="1" fill="hold">
                                          <p:stCondLst>
                                            <p:cond delay="0"/>
                                          </p:stCondLst>
                                        </p:cTn>
                                        <p:tgtEl>
                                          <p:spTgt spid="596"/>
                                        </p:tgtEl>
                                        <p:attrNameLst>
                                          <p:attrName>style.visibility</p:attrName>
                                        </p:attrNameLst>
                                      </p:cBhvr>
                                      <p:to>
                                        <p:strVal val="visible"/>
                                      </p:to>
                                    </p:set>
                                    <p:animEffect transition="in" filter="fade">
                                      <p:cBhvr>
                                        <p:cTn id="96" dur="200"/>
                                        <p:tgtEl>
                                          <p:spTgt spid="59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fade">
                                      <p:cBhvr>
                                        <p:cTn id="101" dur="200"/>
                                        <p:tgtEl>
                                          <p:spTgt spid="31"/>
                                        </p:tgtEl>
                                      </p:cBhvr>
                                    </p:animEffect>
                                  </p:childTnLst>
                                </p:cTn>
                              </p:par>
                            </p:childTnLst>
                          </p:cTn>
                        </p:par>
                        <p:par>
                          <p:cTn id="102" fill="hold">
                            <p:stCondLst>
                              <p:cond delay="200"/>
                            </p:stCondLst>
                            <p:childTnLst>
                              <p:par>
                                <p:cTn id="103" presetID="10" presetClass="entr" presetSubtype="0" fill="hold" grpId="0" nodeType="afterEffect">
                                  <p:stCondLst>
                                    <p:cond delay="0"/>
                                  </p:stCondLst>
                                  <p:childTnLst>
                                    <p:set>
                                      <p:cBhvr>
                                        <p:cTn id="104" dur="1" fill="hold">
                                          <p:stCondLst>
                                            <p:cond delay="0"/>
                                          </p:stCondLst>
                                        </p:cTn>
                                        <p:tgtEl>
                                          <p:spTgt spid="604"/>
                                        </p:tgtEl>
                                        <p:attrNameLst>
                                          <p:attrName>style.visibility</p:attrName>
                                        </p:attrNameLst>
                                      </p:cBhvr>
                                      <p:to>
                                        <p:strVal val="visible"/>
                                      </p:to>
                                    </p:set>
                                    <p:animEffect transition="in" filter="fade">
                                      <p:cBhvr>
                                        <p:cTn id="105" dur="200"/>
                                        <p:tgtEl>
                                          <p:spTgt spid="604"/>
                                        </p:tgtEl>
                                      </p:cBhvr>
                                    </p:animEffect>
                                  </p:childTnLst>
                                </p:cTn>
                              </p:par>
                            </p:childTnLst>
                          </p:cTn>
                        </p:par>
                        <p:par>
                          <p:cTn id="106" fill="hold">
                            <p:stCondLst>
                              <p:cond delay="400"/>
                            </p:stCondLst>
                            <p:childTnLst>
                              <p:par>
                                <p:cTn id="107" presetID="10" presetClass="entr" presetSubtype="0" fill="hold" grpId="0" nodeType="afterEffect">
                                  <p:stCondLst>
                                    <p:cond delay="0"/>
                                  </p:stCondLst>
                                  <p:childTnLst>
                                    <p:set>
                                      <p:cBhvr>
                                        <p:cTn id="108" dur="1" fill="hold">
                                          <p:stCondLst>
                                            <p:cond delay="0"/>
                                          </p:stCondLst>
                                        </p:cTn>
                                        <p:tgtEl>
                                          <p:spTgt spid="30"/>
                                        </p:tgtEl>
                                        <p:attrNameLst>
                                          <p:attrName>style.visibility</p:attrName>
                                        </p:attrNameLst>
                                      </p:cBhvr>
                                      <p:to>
                                        <p:strVal val="visible"/>
                                      </p:to>
                                    </p:set>
                                    <p:animEffect transition="in" filter="fade">
                                      <p:cBhvr>
                                        <p:cTn id="109" dur="10"/>
                                        <p:tgtEl>
                                          <p:spTgt spid="30"/>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588"/>
                                        </p:tgtEl>
                                        <p:attrNameLst>
                                          <p:attrName>style.visibility</p:attrName>
                                        </p:attrNameLst>
                                      </p:cBhvr>
                                      <p:to>
                                        <p:strVal val="visible"/>
                                      </p:to>
                                    </p:set>
                                    <p:animEffect transition="in" filter="fade">
                                      <p:cBhvr>
                                        <p:cTn id="114" dur="200"/>
                                        <p:tgtEl>
                                          <p:spTgt spid="588"/>
                                        </p:tgtEl>
                                      </p:cBhvr>
                                    </p:animEffect>
                                  </p:childTnLst>
                                </p:cTn>
                              </p:par>
                            </p:childTnLst>
                          </p:cTn>
                        </p:par>
                        <p:par>
                          <p:cTn id="115" fill="hold">
                            <p:stCondLst>
                              <p:cond delay="200"/>
                            </p:stCondLst>
                            <p:childTnLst>
                              <p:par>
                                <p:cTn id="116" presetID="10" presetClass="entr" presetSubtype="0" fill="hold" grpId="0" nodeType="afterEffect">
                                  <p:stCondLst>
                                    <p:cond delay="0"/>
                                  </p:stCondLst>
                                  <p:childTnLst>
                                    <p:set>
                                      <p:cBhvr>
                                        <p:cTn id="117" dur="1" fill="hold">
                                          <p:stCondLst>
                                            <p:cond delay="0"/>
                                          </p:stCondLst>
                                        </p:cTn>
                                        <p:tgtEl>
                                          <p:spTgt spid="598"/>
                                        </p:tgtEl>
                                        <p:attrNameLst>
                                          <p:attrName>style.visibility</p:attrName>
                                        </p:attrNameLst>
                                      </p:cBhvr>
                                      <p:to>
                                        <p:strVal val="visible"/>
                                      </p:to>
                                    </p:set>
                                    <p:animEffect transition="in" filter="fade">
                                      <p:cBhvr>
                                        <p:cTn id="118" dur="200"/>
                                        <p:tgtEl>
                                          <p:spTgt spid="598"/>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590"/>
                                        </p:tgtEl>
                                        <p:attrNameLst>
                                          <p:attrName>style.visibility</p:attrName>
                                        </p:attrNameLst>
                                      </p:cBhvr>
                                      <p:to>
                                        <p:strVal val="visible"/>
                                      </p:to>
                                    </p:set>
                                    <p:animEffect transition="in" filter="fade">
                                      <p:cBhvr>
                                        <p:cTn id="123" dur="200"/>
                                        <p:tgtEl>
                                          <p:spTgt spid="590"/>
                                        </p:tgtEl>
                                      </p:cBhvr>
                                    </p:animEffect>
                                  </p:childTnLst>
                                </p:cTn>
                              </p:par>
                            </p:childTnLst>
                          </p:cTn>
                        </p:par>
                        <p:par>
                          <p:cTn id="124" fill="hold">
                            <p:stCondLst>
                              <p:cond delay="200"/>
                            </p:stCondLst>
                            <p:childTnLst>
                              <p:par>
                                <p:cTn id="125" presetID="10" presetClass="entr" presetSubtype="0" fill="hold" grpId="0" nodeType="afterEffect">
                                  <p:stCondLst>
                                    <p:cond delay="0"/>
                                  </p:stCondLst>
                                  <p:childTnLst>
                                    <p:set>
                                      <p:cBhvr>
                                        <p:cTn id="126" dur="1" fill="hold">
                                          <p:stCondLst>
                                            <p:cond delay="0"/>
                                          </p:stCondLst>
                                        </p:cTn>
                                        <p:tgtEl>
                                          <p:spTgt spid="597"/>
                                        </p:tgtEl>
                                        <p:attrNameLst>
                                          <p:attrName>style.visibility</p:attrName>
                                        </p:attrNameLst>
                                      </p:cBhvr>
                                      <p:to>
                                        <p:strVal val="visible"/>
                                      </p:to>
                                    </p:set>
                                    <p:animEffect transition="in" filter="fade">
                                      <p:cBhvr>
                                        <p:cTn id="127" dur="200"/>
                                        <p:tgtEl>
                                          <p:spTgt spid="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20" grpId="0" animBg="1"/>
      <p:bldP spid="23" grpId="0" animBg="1"/>
      <p:bldP spid="26" grpId="0" animBg="1"/>
      <p:bldP spid="27" grpId="0" animBg="1"/>
      <p:bldP spid="28" grpId="0" animBg="1"/>
      <p:bldP spid="30" grpId="0" animBg="1"/>
      <p:bldP spid="594" grpId="0"/>
      <p:bldP spid="595" grpId="0"/>
      <p:bldP spid="596" grpId="0"/>
      <p:bldP spid="597" grpId="0"/>
      <p:bldP spid="598" grpId="0"/>
      <p:bldP spid="599" grpId="0"/>
      <p:bldP spid="601" grpId="0"/>
      <p:bldP spid="60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pic>
        <p:nvPicPr>
          <p:cNvPr id="3" name="Imagen 2">
            <a:extLst>
              <a:ext uri="{FF2B5EF4-FFF2-40B4-BE49-F238E27FC236}">
                <a16:creationId xmlns:a16="http://schemas.microsoft.com/office/drawing/2014/main" id="{60CED8D2-7831-8C10-893F-441CF0E86B91}"/>
              </a:ext>
            </a:extLst>
          </p:cNvPr>
          <p:cNvPicPr>
            <a:picLocks noChangeAspect="1"/>
          </p:cNvPicPr>
          <p:nvPr/>
        </p:nvPicPr>
        <p:blipFill>
          <a:blip r:embed="rId3"/>
          <a:stretch>
            <a:fillRect/>
          </a:stretch>
        </p:blipFill>
        <p:spPr>
          <a:xfrm>
            <a:off x="2068544" y="2059034"/>
            <a:ext cx="14065005" cy="7911566"/>
          </a:xfrm>
          <a:prstGeom prst="rect">
            <a:avLst/>
          </a:prstGeom>
        </p:spPr>
      </p:pic>
      <p:sp>
        <p:nvSpPr>
          <p:cNvPr id="600" name="Google Shape;600;p27"/>
          <p:cNvSpPr txBox="1"/>
          <p:nvPr/>
        </p:nvSpPr>
        <p:spPr>
          <a:xfrm>
            <a:off x="992416" y="5135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ADMINISTRACIÓN DE USUARIOS</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3855301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pic>
        <p:nvPicPr>
          <p:cNvPr id="3" name="Imagen 2">
            <a:extLst>
              <a:ext uri="{FF2B5EF4-FFF2-40B4-BE49-F238E27FC236}">
                <a16:creationId xmlns:a16="http://schemas.microsoft.com/office/drawing/2014/main" id="{60CED8D2-7831-8C10-893F-441CF0E86B91}"/>
              </a:ext>
            </a:extLst>
          </p:cNvPr>
          <p:cNvPicPr>
            <a:picLocks noChangeAspect="1"/>
          </p:cNvPicPr>
          <p:nvPr/>
        </p:nvPicPr>
        <p:blipFill>
          <a:blip r:embed="rId3"/>
          <a:srcRect/>
          <a:stretch/>
        </p:blipFill>
        <p:spPr>
          <a:xfrm>
            <a:off x="2111497" y="2059034"/>
            <a:ext cx="14065005" cy="7911565"/>
          </a:xfrm>
          <a:prstGeom prst="rect">
            <a:avLst/>
          </a:prstGeom>
        </p:spPr>
      </p:pic>
      <p:sp>
        <p:nvSpPr>
          <p:cNvPr id="600" name="Google Shape;600;p27"/>
          <p:cNvSpPr txBox="1"/>
          <p:nvPr/>
        </p:nvSpPr>
        <p:spPr>
          <a:xfrm>
            <a:off x="992416" y="5135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ADMINISTRACIÓN DE USUARIOS</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269775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pic>
        <p:nvPicPr>
          <p:cNvPr id="3" name="Imagen 2">
            <a:extLst>
              <a:ext uri="{FF2B5EF4-FFF2-40B4-BE49-F238E27FC236}">
                <a16:creationId xmlns:a16="http://schemas.microsoft.com/office/drawing/2014/main" id="{60CED8D2-7831-8C10-893F-441CF0E86B91}"/>
              </a:ext>
            </a:extLst>
          </p:cNvPr>
          <p:cNvPicPr>
            <a:picLocks noChangeAspect="1"/>
          </p:cNvPicPr>
          <p:nvPr/>
        </p:nvPicPr>
        <p:blipFill>
          <a:blip r:embed="rId3"/>
          <a:srcRect/>
          <a:stretch/>
        </p:blipFill>
        <p:spPr>
          <a:xfrm>
            <a:off x="2111497" y="2059034"/>
            <a:ext cx="14065004" cy="7911565"/>
          </a:xfrm>
          <a:prstGeom prst="rect">
            <a:avLst/>
          </a:prstGeom>
        </p:spPr>
      </p:pic>
      <p:sp>
        <p:nvSpPr>
          <p:cNvPr id="600" name="Google Shape;600;p27"/>
          <p:cNvSpPr txBox="1"/>
          <p:nvPr/>
        </p:nvSpPr>
        <p:spPr>
          <a:xfrm>
            <a:off x="992416" y="5135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MONITOREO DEL PROCESO</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2" name="Imagen 1">
            <a:extLst>
              <a:ext uri="{FF2B5EF4-FFF2-40B4-BE49-F238E27FC236}">
                <a16:creationId xmlns:a16="http://schemas.microsoft.com/office/drawing/2014/main" id="{CA395756-C732-043B-C0EF-232C4CD7E3A3}"/>
              </a:ext>
            </a:extLst>
          </p:cNvPr>
          <p:cNvPicPr>
            <a:picLocks noChangeAspect="1"/>
          </p:cNvPicPr>
          <p:nvPr/>
        </p:nvPicPr>
        <p:blipFill>
          <a:blip r:embed="rId4"/>
          <a:srcRect/>
          <a:stretch/>
        </p:blipFill>
        <p:spPr>
          <a:xfrm>
            <a:off x="2111497" y="2059034"/>
            <a:ext cx="14065004" cy="7911564"/>
          </a:xfrm>
          <a:prstGeom prst="rect">
            <a:avLst/>
          </a:prstGeom>
        </p:spPr>
      </p:pic>
    </p:spTree>
    <p:extLst>
      <p:ext uri="{BB962C8B-B14F-4D97-AF65-F5344CB8AC3E}">
        <p14:creationId xmlns:p14="http://schemas.microsoft.com/office/powerpoint/2010/main" val="66116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pic>
        <p:nvPicPr>
          <p:cNvPr id="3" name="Imagen 2">
            <a:extLst>
              <a:ext uri="{FF2B5EF4-FFF2-40B4-BE49-F238E27FC236}">
                <a16:creationId xmlns:a16="http://schemas.microsoft.com/office/drawing/2014/main" id="{60CED8D2-7831-8C10-893F-441CF0E86B91}"/>
              </a:ext>
            </a:extLst>
          </p:cNvPr>
          <p:cNvPicPr>
            <a:picLocks noChangeAspect="1"/>
          </p:cNvPicPr>
          <p:nvPr/>
        </p:nvPicPr>
        <p:blipFill>
          <a:blip r:embed="rId3"/>
          <a:srcRect/>
          <a:stretch/>
        </p:blipFill>
        <p:spPr>
          <a:xfrm>
            <a:off x="2126148" y="2059034"/>
            <a:ext cx="14035701" cy="7911565"/>
          </a:xfrm>
          <a:prstGeom prst="rect">
            <a:avLst/>
          </a:prstGeom>
        </p:spPr>
      </p:pic>
      <p:sp>
        <p:nvSpPr>
          <p:cNvPr id="600" name="Google Shape;600;p27"/>
          <p:cNvSpPr txBox="1"/>
          <p:nvPr/>
        </p:nvSpPr>
        <p:spPr>
          <a:xfrm>
            <a:off x="992416" y="5135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ALARMAS DEL PROCESO</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2088492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766"/>
        <p:cNvGrpSpPr/>
        <p:nvPr/>
      </p:nvGrpSpPr>
      <p:grpSpPr>
        <a:xfrm>
          <a:off x="0" y="0"/>
          <a:ext cx="0" cy="0"/>
          <a:chOff x="0" y="0"/>
          <a:chExt cx="0" cy="0"/>
        </a:xfrm>
      </p:grpSpPr>
      <p:pic>
        <p:nvPicPr>
          <p:cNvPr id="3" name="Imagen 2">
            <a:extLst>
              <a:ext uri="{FF2B5EF4-FFF2-40B4-BE49-F238E27FC236}">
                <a16:creationId xmlns:a16="http://schemas.microsoft.com/office/drawing/2014/main" id="{B4354415-A3C4-A4D9-94DF-8545C3EF6285}"/>
              </a:ext>
            </a:extLst>
          </p:cNvPr>
          <p:cNvPicPr>
            <a:picLocks noChangeAspect="1"/>
          </p:cNvPicPr>
          <p:nvPr/>
        </p:nvPicPr>
        <p:blipFill>
          <a:blip r:embed="rId3"/>
          <a:stretch>
            <a:fillRect/>
          </a:stretch>
        </p:blipFill>
        <p:spPr>
          <a:xfrm>
            <a:off x="-74654" y="0"/>
            <a:ext cx="18362654" cy="12241769"/>
          </a:xfrm>
          <a:prstGeom prst="rect">
            <a:avLst/>
          </a:prstGeom>
        </p:spPr>
      </p:pic>
      <p:grpSp>
        <p:nvGrpSpPr>
          <p:cNvPr id="768" name="Google Shape;768;p32"/>
          <p:cNvGrpSpPr/>
          <p:nvPr/>
        </p:nvGrpSpPr>
        <p:grpSpPr>
          <a:xfrm>
            <a:off x="-478931" y="8467271"/>
            <a:ext cx="11209522" cy="3230758"/>
            <a:chOff x="0" y="-38100"/>
            <a:chExt cx="2952302" cy="850900"/>
          </a:xfrm>
        </p:grpSpPr>
        <p:sp>
          <p:nvSpPr>
            <p:cNvPr id="769" name="Google Shape;769;p32"/>
            <p:cNvSpPr/>
            <p:nvPr/>
          </p:nvSpPr>
          <p:spPr>
            <a:xfrm>
              <a:off x="0" y="0"/>
              <a:ext cx="2952302" cy="340474"/>
            </a:xfrm>
            <a:custGeom>
              <a:avLst/>
              <a:gdLst/>
              <a:ahLst/>
              <a:cxnLst/>
              <a:rect l="l" t="t" r="r" b="b"/>
              <a:pathLst>
                <a:path w="2952302" h="340474" extrusionOk="0">
                  <a:moveTo>
                    <a:pt x="33151" y="0"/>
                  </a:moveTo>
                  <a:lnTo>
                    <a:pt x="2919151" y="0"/>
                  </a:lnTo>
                  <a:cubicBezTo>
                    <a:pt x="2927943" y="0"/>
                    <a:pt x="2936375" y="3493"/>
                    <a:pt x="2942592" y="9710"/>
                  </a:cubicBezTo>
                  <a:cubicBezTo>
                    <a:pt x="2948809" y="15927"/>
                    <a:pt x="2952302" y="24359"/>
                    <a:pt x="2952302" y="33151"/>
                  </a:cubicBezTo>
                  <a:lnTo>
                    <a:pt x="2952302" y="307322"/>
                  </a:lnTo>
                  <a:cubicBezTo>
                    <a:pt x="2952302" y="316115"/>
                    <a:pt x="2948809" y="324547"/>
                    <a:pt x="2942592" y="330764"/>
                  </a:cubicBezTo>
                  <a:cubicBezTo>
                    <a:pt x="2936375" y="336981"/>
                    <a:pt x="2927943" y="340474"/>
                    <a:pt x="2919151" y="340474"/>
                  </a:cubicBezTo>
                  <a:lnTo>
                    <a:pt x="33151" y="340474"/>
                  </a:lnTo>
                  <a:cubicBezTo>
                    <a:pt x="24359" y="340474"/>
                    <a:pt x="15927" y="336981"/>
                    <a:pt x="9710" y="330764"/>
                  </a:cubicBezTo>
                  <a:cubicBezTo>
                    <a:pt x="3493" y="324547"/>
                    <a:pt x="0" y="316115"/>
                    <a:pt x="0" y="307322"/>
                  </a:cubicBezTo>
                  <a:lnTo>
                    <a:pt x="0" y="33151"/>
                  </a:lnTo>
                  <a:cubicBezTo>
                    <a:pt x="0" y="24359"/>
                    <a:pt x="3493" y="15927"/>
                    <a:pt x="9710" y="9710"/>
                  </a:cubicBezTo>
                  <a:cubicBezTo>
                    <a:pt x="15927" y="3493"/>
                    <a:pt x="24359" y="0"/>
                    <a:pt x="33151" y="0"/>
                  </a:cubicBezTo>
                  <a:close/>
                </a:path>
              </a:pathLst>
            </a:custGeom>
            <a:solidFill>
              <a:srgbClr val="F3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71" name="Google Shape;771;p32"/>
          <p:cNvSpPr txBox="1"/>
          <p:nvPr/>
        </p:nvSpPr>
        <p:spPr>
          <a:xfrm>
            <a:off x="852630" y="8915400"/>
            <a:ext cx="8938196" cy="8309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0" i="0" u="none" strike="noStrike" cap="none" dirty="0">
                <a:solidFill>
                  <a:srgbClr val="0B1320"/>
                </a:solidFill>
                <a:latin typeface="Playfair Display Black"/>
                <a:ea typeface="Playfair Display Black"/>
                <a:cs typeface="Playfair Display Black"/>
                <a:sym typeface="Playfair Display Black"/>
              </a:rPr>
              <a:t>La </a:t>
            </a:r>
            <a:r>
              <a:rPr lang="es-ES" sz="4500" b="0" i="0" u="none" strike="noStrike" cap="none" dirty="0">
                <a:solidFill>
                  <a:srgbClr val="0B1320"/>
                </a:solidFill>
                <a:latin typeface="Playfair Display Black"/>
                <a:ea typeface="Playfair Display Black"/>
                <a:cs typeface="Playfair Display Black"/>
                <a:sym typeface="Playfair Display Black"/>
              </a:rPr>
              <a:t>industria</a:t>
            </a:r>
            <a:r>
              <a:rPr lang="en-US" sz="4500" b="0" i="0" u="none" strike="noStrike" cap="none" dirty="0">
                <a:solidFill>
                  <a:srgbClr val="0B1320"/>
                </a:solidFill>
                <a:latin typeface="Playfair Display Black"/>
                <a:ea typeface="Playfair Display Black"/>
                <a:cs typeface="Playfair Display Black"/>
                <a:sym typeface="Playfair Display Black"/>
              </a:rPr>
              <a:t> </a:t>
            </a:r>
            <a:r>
              <a:rPr lang="es-ES" sz="4500" b="0" i="0" u="none" strike="noStrike" cap="none" dirty="0">
                <a:solidFill>
                  <a:srgbClr val="0B1320"/>
                </a:solidFill>
                <a:latin typeface="Playfair Display Black"/>
                <a:ea typeface="Playfair Display Black"/>
                <a:cs typeface="Playfair Display Black"/>
                <a:sym typeface="Playfair Display Black"/>
              </a:rPr>
              <a:t>farmacéutica</a:t>
            </a:r>
            <a:endParaRPr lang="es-ES" dirty="0"/>
          </a:p>
        </p:txBody>
      </p:sp>
      <p:grpSp>
        <p:nvGrpSpPr>
          <p:cNvPr id="772" name="Google Shape;772;p32"/>
          <p:cNvGrpSpPr/>
          <p:nvPr/>
        </p:nvGrpSpPr>
        <p:grpSpPr>
          <a:xfrm>
            <a:off x="8826772" y="9053976"/>
            <a:ext cx="406823" cy="408647"/>
            <a:chOff x="1813" y="0"/>
            <a:chExt cx="809173" cy="812800"/>
          </a:xfrm>
        </p:grpSpPr>
        <p:sp>
          <p:nvSpPr>
            <p:cNvPr id="773" name="Google Shape;773;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5" name="Google Shape;775;p32"/>
          <p:cNvGrpSpPr/>
          <p:nvPr/>
        </p:nvGrpSpPr>
        <p:grpSpPr>
          <a:xfrm>
            <a:off x="9390447" y="9053976"/>
            <a:ext cx="406823" cy="408647"/>
            <a:chOff x="1813" y="0"/>
            <a:chExt cx="809173" cy="812800"/>
          </a:xfrm>
        </p:grpSpPr>
        <p:sp>
          <p:nvSpPr>
            <p:cNvPr id="776" name="Google Shape;776;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8" name="Google Shape;778;p32"/>
          <p:cNvGrpSpPr/>
          <p:nvPr/>
        </p:nvGrpSpPr>
        <p:grpSpPr>
          <a:xfrm>
            <a:off x="9951494" y="9053976"/>
            <a:ext cx="406823" cy="408647"/>
            <a:chOff x="1813" y="0"/>
            <a:chExt cx="809173" cy="812800"/>
          </a:xfrm>
        </p:grpSpPr>
        <p:sp>
          <p:nvSpPr>
            <p:cNvPr id="779" name="Google Shape;779;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609200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pic>
        <p:nvPicPr>
          <p:cNvPr id="3" name="Imagen 2">
            <a:extLst>
              <a:ext uri="{FF2B5EF4-FFF2-40B4-BE49-F238E27FC236}">
                <a16:creationId xmlns:a16="http://schemas.microsoft.com/office/drawing/2014/main" id="{60CED8D2-7831-8C10-893F-441CF0E86B91}"/>
              </a:ext>
            </a:extLst>
          </p:cNvPr>
          <p:cNvPicPr>
            <a:picLocks noChangeAspect="1"/>
          </p:cNvPicPr>
          <p:nvPr/>
        </p:nvPicPr>
        <p:blipFill>
          <a:blip r:embed="rId3"/>
          <a:srcRect/>
          <a:stretch/>
        </p:blipFill>
        <p:spPr>
          <a:xfrm>
            <a:off x="2126148" y="2067276"/>
            <a:ext cx="14035701" cy="7895081"/>
          </a:xfrm>
          <a:prstGeom prst="rect">
            <a:avLst/>
          </a:prstGeom>
        </p:spPr>
      </p:pic>
      <p:sp>
        <p:nvSpPr>
          <p:cNvPr id="600" name="Google Shape;600;p27"/>
          <p:cNvSpPr txBox="1"/>
          <p:nvPr/>
        </p:nvSpPr>
        <p:spPr>
          <a:xfrm>
            <a:off x="992416" y="5135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ALARMAS DEL PROCESO</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2" name="Imagen 1">
            <a:extLst>
              <a:ext uri="{FF2B5EF4-FFF2-40B4-BE49-F238E27FC236}">
                <a16:creationId xmlns:a16="http://schemas.microsoft.com/office/drawing/2014/main" id="{3943CCB2-9263-7E88-D72A-65F43323F74E}"/>
              </a:ext>
            </a:extLst>
          </p:cNvPr>
          <p:cNvPicPr>
            <a:picLocks noChangeAspect="1"/>
          </p:cNvPicPr>
          <p:nvPr/>
        </p:nvPicPr>
        <p:blipFill>
          <a:blip r:embed="rId4"/>
          <a:srcRect/>
          <a:stretch/>
        </p:blipFill>
        <p:spPr>
          <a:xfrm>
            <a:off x="2126149" y="2067276"/>
            <a:ext cx="14035699" cy="7895081"/>
          </a:xfrm>
          <a:prstGeom prst="rect">
            <a:avLst/>
          </a:prstGeom>
        </p:spPr>
      </p:pic>
    </p:spTree>
    <p:extLst>
      <p:ext uri="{BB962C8B-B14F-4D97-AF65-F5344CB8AC3E}">
        <p14:creationId xmlns:p14="http://schemas.microsoft.com/office/powerpoint/2010/main" val="349151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pic>
        <p:nvPicPr>
          <p:cNvPr id="3" name="Imagen 2">
            <a:extLst>
              <a:ext uri="{FF2B5EF4-FFF2-40B4-BE49-F238E27FC236}">
                <a16:creationId xmlns:a16="http://schemas.microsoft.com/office/drawing/2014/main" id="{60CED8D2-7831-8C10-893F-441CF0E86B91}"/>
              </a:ext>
            </a:extLst>
          </p:cNvPr>
          <p:cNvPicPr>
            <a:picLocks noChangeAspect="1"/>
          </p:cNvPicPr>
          <p:nvPr/>
        </p:nvPicPr>
        <p:blipFill>
          <a:blip r:embed="rId3"/>
          <a:srcRect/>
          <a:stretch/>
        </p:blipFill>
        <p:spPr>
          <a:xfrm>
            <a:off x="2126149" y="2067276"/>
            <a:ext cx="14035699" cy="7895081"/>
          </a:xfrm>
          <a:prstGeom prst="rect">
            <a:avLst/>
          </a:prstGeom>
        </p:spPr>
      </p:pic>
      <p:sp>
        <p:nvSpPr>
          <p:cNvPr id="600" name="Google Shape;600;p27"/>
          <p:cNvSpPr txBox="1"/>
          <p:nvPr/>
        </p:nvSpPr>
        <p:spPr>
          <a:xfrm>
            <a:off x="992416" y="5135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HISTÓRICOS DEL PROCESO</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2958454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pic>
        <p:nvPicPr>
          <p:cNvPr id="3" name="Imagen 2">
            <a:extLst>
              <a:ext uri="{FF2B5EF4-FFF2-40B4-BE49-F238E27FC236}">
                <a16:creationId xmlns:a16="http://schemas.microsoft.com/office/drawing/2014/main" id="{60CED8D2-7831-8C10-893F-441CF0E86B91}"/>
              </a:ext>
            </a:extLst>
          </p:cNvPr>
          <p:cNvPicPr>
            <a:picLocks noChangeAspect="1"/>
          </p:cNvPicPr>
          <p:nvPr/>
        </p:nvPicPr>
        <p:blipFill>
          <a:blip r:embed="rId3"/>
          <a:srcRect/>
          <a:stretch/>
        </p:blipFill>
        <p:spPr>
          <a:xfrm>
            <a:off x="2126149" y="2067276"/>
            <a:ext cx="14035699" cy="7895080"/>
          </a:xfrm>
          <a:prstGeom prst="rect">
            <a:avLst/>
          </a:prstGeom>
        </p:spPr>
      </p:pic>
      <p:sp>
        <p:nvSpPr>
          <p:cNvPr id="600" name="Google Shape;600;p27"/>
          <p:cNvSpPr txBox="1"/>
          <p:nvPr/>
        </p:nvSpPr>
        <p:spPr>
          <a:xfrm>
            <a:off x="992416" y="5135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PARÁMETROS DEL PROCESO</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185835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8"/>
        <p:cNvGrpSpPr/>
        <p:nvPr/>
      </p:nvGrpSpPr>
      <p:grpSpPr>
        <a:xfrm>
          <a:off x="0" y="0"/>
          <a:ext cx="0" cy="0"/>
          <a:chOff x="0" y="0"/>
          <a:chExt cx="0" cy="0"/>
        </a:xfrm>
      </p:grpSpPr>
      <p:sp>
        <p:nvSpPr>
          <p:cNvPr id="249" name="Google Shape;249;p18"/>
          <p:cNvSpPr txBox="1"/>
          <p:nvPr/>
        </p:nvSpPr>
        <p:spPr>
          <a:xfrm>
            <a:off x="4915281" y="287086"/>
            <a:ext cx="8527052" cy="11079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b="0" i="0" u="none" strike="noStrike" cap="none" dirty="0">
                <a:solidFill>
                  <a:srgbClr val="0B1320"/>
                </a:solidFill>
                <a:latin typeface="Playfair Display Black"/>
                <a:ea typeface="Playfair Display Black"/>
                <a:cs typeface="Playfair Display Black"/>
                <a:sym typeface="Playfair Display Black"/>
              </a:rPr>
              <a:t>COSTOS</a:t>
            </a:r>
            <a:endParaRPr sz="6000" dirty="0"/>
          </a:p>
        </p:txBody>
      </p:sp>
      <p:sp>
        <p:nvSpPr>
          <p:cNvPr id="2" name="Google Shape;255;p18">
            <a:extLst>
              <a:ext uri="{FF2B5EF4-FFF2-40B4-BE49-F238E27FC236}">
                <a16:creationId xmlns:a16="http://schemas.microsoft.com/office/drawing/2014/main" id="{37B9D9BA-DB9E-3E98-1455-01E3C27433B7}"/>
              </a:ext>
            </a:extLst>
          </p:cNvPr>
          <p:cNvSpPr txBox="1"/>
          <p:nvPr/>
        </p:nvSpPr>
        <p:spPr>
          <a:xfrm>
            <a:off x="2824016" y="3457174"/>
            <a:ext cx="1531544" cy="116339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5400" dirty="0">
                <a:solidFill>
                  <a:srgbClr val="0B1320"/>
                </a:solidFill>
                <a:latin typeface="Playfair Display Black"/>
                <a:ea typeface="Playfair Display Black"/>
                <a:cs typeface="Playfair Display Black"/>
                <a:sym typeface="Playfair Display Black"/>
              </a:rPr>
              <a:t>CD:</a:t>
            </a:r>
            <a:endParaRPr sz="5400" dirty="0"/>
          </a:p>
        </p:txBody>
      </p:sp>
      <p:sp>
        <p:nvSpPr>
          <p:cNvPr id="3" name="Google Shape;268;p18">
            <a:extLst>
              <a:ext uri="{FF2B5EF4-FFF2-40B4-BE49-F238E27FC236}">
                <a16:creationId xmlns:a16="http://schemas.microsoft.com/office/drawing/2014/main" id="{13478B1B-5993-2656-0883-28FF57FAF26B}"/>
              </a:ext>
            </a:extLst>
          </p:cNvPr>
          <p:cNvSpPr txBox="1"/>
          <p:nvPr/>
        </p:nvSpPr>
        <p:spPr>
          <a:xfrm>
            <a:off x="4409137" y="3689682"/>
            <a:ext cx="10420771" cy="812530"/>
          </a:xfrm>
          <a:prstGeom prst="rect">
            <a:avLst/>
          </a:prstGeom>
          <a:noFill/>
          <a:ln>
            <a:noFill/>
          </a:ln>
        </p:spPr>
        <p:txBody>
          <a:bodyPr spcFirstLastPara="1" wrap="square" lIns="0" tIns="0" rIns="0" bIns="0" anchor="t" anchorCtr="0">
            <a:spAutoFit/>
          </a:bodyPr>
          <a:lstStyle/>
          <a:p>
            <a:pPr lvl="0">
              <a:lnSpc>
                <a:spcPct val="120000"/>
              </a:lnSpc>
            </a:pPr>
            <a:r>
              <a:rPr lang="en-US" sz="4400" dirty="0">
                <a:solidFill>
                  <a:srgbClr val="0B1320"/>
                </a:solidFill>
                <a:latin typeface="Roboto"/>
                <a:ea typeface="Roboto"/>
                <a:cs typeface="Roboto"/>
                <a:sym typeface="Roboto"/>
              </a:rPr>
              <a:t>13,469.58 CUP + 12,234.00 USD</a:t>
            </a:r>
            <a:endParaRPr sz="4400" dirty="0"/>
          </a:p>
        </p:txBody>
      </p:sp>
      <p:sp>
        <p:nvSpPr>
          <p:cNvPr id="4" name="Google Shape;255;p18">
            <a:extLst>
              <a:ext uri="{FF2B5EF4-FFF2-40B4-BE49-F238E27FC236}">
                <a16:creationId xmlns:a16="http://schemas.microsoft.com/office/drawing/2014/main" id="{F933F6CC-65CC-A01F-E525-78FA855D1A0E}"/>
              </a:ext>
            </a:extLst>
          </p:cNvPr>
          <p:cNvSpPr txBox="1"/>
          <p:nvPr/>
        </p:nvSpPr>
        <p:spPr>
          <a:xfrm>
            <a:off x="2671394" y="4638784"/>
            <a:ext cx="1531544" cy="116339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5400" dirty="0">
                <a:solidFill>
                  <a:srgbClr val="0B1320"/>
                </a:solidFill>
                <a:latin typeface="Playfair Display Black"/>
                <a:ea typeface="Playfair Display Black"/>
                <a:cs typeface="Playfair Display Black"/>
                <a:sym typeface="Playfair Display Black"/>
              </a:rPr>
              <a:t>CI:</a:t>
            </a:r>
            <a:endParaRPr sz="5400" dirty="0"/>
          </a:p>
        </p:txBody>
      </p:sp>
      <p:sp>
        <p:nvSpPr>
          <p:cNvPr id="5" name="Google Shape;268;p18">
            <a:extLst>
              <a:ext uri="{FF2B5EF4-FFF2-40B4-BE49-F238E27FC236}">
                <a16:creationId xmlns:a16="http://schemas.microsoft.com/office/drawing/2014/main" id="{71B6A9F4-C6C8-30A6-4770-C523F31DFA89}"/>
              </a:ext>
            </a:extLst>
          </p:cNvPr>
          <p:cNvSpPr txBox="1"/>
          <p:nvPr/>
        </p:nvSpPr>
        <p:spPr>
          <a:xfrm>
            <a:off x="4256515" y="4899428"/>
            <a:ext cx="10420771" cy="812530"/>
          </a:xfrm>
          <a:prstGeom prst="rect">
            <a:avLst/>
          </a:prstGeom>
          <a:noFill/>
          <a:ln>
            <a:noFill/>
          </a:ln>
        </p:spPr>
        <p:txBody>
          <a:bodyPr spcFirstLastPara="1" wrap="square" lIns="0" tIns="0" rIns="0" bIns="0" anchor="t" anchorCtr="0">
            <a:spAutoFit/>
          </a:bodyPr>
          <a:lstStyle/>
          <a:p>
            <a:pPr lvl="0">
              <a:lnSpc>
                <a:spcPct val="120000"/>
              </a:lnSpc>
            </a:pPr>
            <a:r>
              <a:rPr lang="en-US" sz="4400" dirty="0">
                <a:solidFill>
                  <a:srgbClr val="0B1320"/>
                </a:solidFill>
                <a:latin typeface="Roboto"/>
                <a:ea typeface="Roboto"/>
                <a:cs typeface="Roboto"/>
                <a:sym typeface="Roboto"/>
              </a:rPr>
              <a:t>6,357.75 CUP</a:t>
            </a:r>
            <a:endParaRPr sz="4400" dirty="0"/>
          </a:p>
        </p:txBody>
      </p:sp>
      <p:sp>
        <p:nvSpPr>
          <p:cNvPr id="6" name="Google Shape;255;p18">
            <a:extLst>
              <a:ext uri="{FF2B5EF4-FFF2-40B4-BE49-F238E27FC236}">
                <a16:creationId xmlns:a16="http://schemas.microsoft.com/office/drawing/2014/main" id="{D1760F3B-5657-11F7-36A2-AFD6DE519A7E}"/>
              </a:ext>
            </a:extLst>
          </p:cNvPr>
          <p:cNvSpPr txBox="1"/>
          <p:nvPr/>
        </p:nvSpPr>
        <p:spPr>
          <a:xfrm>
            <a:off x="2770439" y="5739438"/>
            <a:ext cx="1531544" cy="116339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5400" dirty="0">
                <a:solidFill>
                  <a:srgbClr val="0B1320"/>
                </a:solidFill>
                <a:latin typeface="Playfair Display Black"/>
                <a:ea typeface="Playfair Display Black"/>
                <a:cs typeface="Playfair Display Black"/>
                <a:sym typeface="Playfair Display Black"/>
              </a:rPr>
              <a:t>CT:</a:t>
            </a:r>
            <a:endParaRPr sz="5400" dirty="0"/>
          </a:p>
        </p:txBody>
      </p:sp>
      <p:sp>
        <p:nvSpPr>
          <p:cNvPr id="7" name="Google Shape;268;p18">
            <a:extLst>
              <a:ext uri="{FF2B5EF4-FFF2-40B4-BE49-F238E27FC236}">
                <a16:creationId xmlns:a16="http://schemas.microsoft.com/office/drawing/2014/main" id="{A9CE5956-0BA8-CE5C-78BC-D3611F8F3154}"/>
              </a:ext>
            </a:extLst>
          </p:cNvPr>
          <p:cNvSpPr txBox="1"/>
          <p:nvPr/>
        </p:nvSpPr>
        <p:spPr>
          <a:xfrm>
            <a:off x="4355560" y="5986014"/>
            <a:ext cx="10420771" cy="812530"/>
          </a:xfrm>
          <a:prstGeom prst="rect">
            <a:avLst/>
          </a:prstGeom>
          <a:noFill/>
          <a:ln>
            <a:noFill/>
          </a:ln>
        </p:spPr>
        <p:txBody>
          <a:bodyPr spcFirstLastPara="1" wrap="square" lIns="0" tIns="0" rIns="0" bIns="0" anchor="t" anchorCtr="0">
            <a:spAutoFit/>
          </a:bodyPr>
          <a:lstStyle/>
          <a:p>
            <a:pPr lvl="0">
              <a:lnSpc>
                <a:spcPct val="120000"/>
              </a:lnSpc>
            </a:pPr>
            <a:r>
              <a:rPr lang="en-US" sz="4400" dirty="0">
                <a:solidFill>
                  <a:srgbClr val="0B1320"/>
                </a:solidFill>
                <a:latin typeface="Roboto"/>
                <a:ea typeface="Roboto"/>
                <a:cs typeface="Roboto"/>
                <a:sym typeface="Roboto"/>
              </a:rPr>
              <a:t>19,827.33 CUP + 12,234.00 USD</a:t>
            </a:r>
            <a:endParaRPr sz="4400" dirty="0"/>
          </a:p>
        </p:txBody>
      </p:sp>
      <p:grpSp>
        <p:nvGrpSpPr>
          <p:cNvPr id="20" name="Google Shape;622;p27">
            <a:extLst>
              <a:ext uri="{FF2B5EF4-FFF2-40B4-BE49-F238E27FC236}">
                <a16:creationId xmlns:a16="http://schemas.microsoft.com/office/drawing/2014/main" id="{A6AA6F63-68B7-D583-CFBA-849DFC328967}"/>
              </a:ext>
            </a:extLst>
          </p:cNvPr>
          <p:cNvGrpSpPr/>
          <p:nvPr/>
        </p:nvGrpSpPr>
        <p:grpSpPr>
          <a:xfrm>
            <a:off x="16743241" y="4185870"/>
            <a:ext cx="6045617" cy="7440760"/>
            <a:chOff x="0" y="0"/>
            <a:chExt cx="8060823" cy="9921013"/>
          </a:xfrm>
        </p:grpSpPr>
        <p:grpSp>
          <p:nvGrpSpPr>
            <p:cNvPr id="21" name="Google Shape;623;p27">
              <a:extLst>
                <a:ext uri="{FF2B5EF4-FFF2-40B4-BE49-F238E27FC236}">
                  <a16:creationId xmlns:a16="http://schemas.microsoft.com/office/drawing/2014/main" id="{37AB2639-0B9B-2594-E73F-75BAC63C1C27}"/>
                </a:ext>
              </a:extLst>
            </p:cNvPr>
            <p:cNvGrpSpPr/>
            <p:nvPr/>
          </p:nvGrpSpPr>
          <p:grpSpPr>
            <a:xfrm>
              <a:off x="0" y="0"/>
              <a:ext cx="8060823" cy="9921013"/>
              <a:chOff x="0" y="0"/>
              <a:chExt cx="660400" cy="812800"/>
            </a:xfrm>
          </p:grpSpPr>
          <p:sp>
            <p:nvSpPr>
              <p:cNvPr id="28" name="Google Shape;624;p27">
                <a:extLst>
                  <a:ext uri="{FF2B5EF4-FFF2-40B4-BE49-F238E27FC236}">
                    <a16:creationId xmlns:a16="http://schemas.microsoft.com/office/drawing/2014/main" id="{CA3DB677-3C45-E6E3-E1A3-7C71633F1562}"/>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25;p27">
                <a:extLst>
                  <a:ext uri="{FF2B5EF4-FFF2-40B4-BE49-F238E27FC236}">
                    <a16:creationId xmlns:a16="http://schemas.microsoft.com/office/drawing/2014/main" id="{8F551830-2FBF-770D-7B22-274E39F1D673}"/>
                  </a:ext>
                </a:extLst>
              </p:cNvPr>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 name="Google Shape;626;p27">
              <a:extLst>
                <a:ext uri="{FF2B5EF4-FFF2-40B4-BE49-F238E27FC236}">
                  <a16:creationId xmlns:a16="http://schemas.microsoft.com/office/drawing/2014/main" id="{9423A44D-6364-DEC3-A29E-0B2BDCCAA2DA}"/>
                </a:ext>
              </a:extLst>
            </p:cNvPr>
            <p:cNvGrpSpPr/>
            <p:nvPr/>
          </p:nvGrpSpPr>
          <p:grpSpPr>
            <a:xfrm>
              <a:off x="470923" y="579598"/>
              <a:ext cx="7118977" cy="8761817"/>
              <a:chOff x="0" y="0"/>
              <a:chExt cx="660400" cy="812800"/>
            </a:xfrm>
          </p:grpSpPr>
          <p:sp>
            <p:nvSpPr>
              <p:cNvPr id="26" name="Google Shape;627;p27">
                <a:extLst>
                  <a:ext uri="{FF2B5EF4-FFF2-40B4-BE49-F238E27FC236}">
                    <a16:creationId xmlns:a16="http://schemas.microsoft.com/office/drawing/2014/main" id="{73C6E8A0-E3FA-D737-2C1C-58E241B75DBD}"/>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28;p27">
                <a:extLst>
                  <a:ext uri="{FF2B5EF4-FFF2-40B4-BE49-F238E27FC236}">
                    <a16:creationId xmlns:a16="http://schemas.microsoft.com/office/drawing/2014/main" id="{4412720E-B4BE-FF80-D1F4-F07860AB5D29}"/>
                  </a:ext>
                </a:extLst>
              </p:cNvPr>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 name="Google Shape;629;p27">
              <a:extLst>
                <a:ext uri="{FF2B5EF4-FFF2-40B4-BE49-F238E27FC236}">
                  <a16:creationId xmlns:a16="http://schemas.microsoft.com/office/drawing/2014/main" id="{66B05D5F-0092-7D6A-EA7C-4CAB47809CF5}"/>
                </a:ext>
              </a:extLst>
            </p:cNvPr>
            <p:cNvGrpSpPr/>
            <p:nvPr/>
          </p:nvGrpSpPr>
          <p:grpSpPr>
            <a:xfrm>
              <a:off x="935823" y="1151782"/>
              <a:ext cx="6189177" cy="7617449"/>
              <a:chOff x="0" y="0"/>
              <a:chExt cx="660400" cy="812800"/>
            </a:xfrm>
          </p:grpSpPr>
          <p:sp>
            <p:nvSpPr>
              <p:cNvPr id="24" name="Google Shape;630;p27">
                <a:extLst>
                  <a:ext uri="{FF2B5EF4-FFF2-40B4-BE49-F238E27FC236}">
                    <a16:creationId xmlns:a16="http://schemas.microsoft.com/office/drawing/2014/main" id="{419105D3-0869-D375-2B8E-C2C5F2B17AA2}"/>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31;p27">
                <a:extLst>
                  <a:ext uri="{FF2B5EF4-FFF2-40B4-BE49-F238E27FC236}">
                    <a16:creationId xmlns:a16="http://schemas.microsoft.com/office/drawing/2014/main" id="{278F6598-7CA2-4B60-99F6-2D1EA2936E9B}"/>
                  </a:ext>
                </a:extLst>
              </p:cNvPr>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028700" y="11231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IMPACTOS</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 name="Google Shape;159;p15">
            <a:extLst>
              <a:ext uri="{FF2B5EF4-FFF2-40B4-BE49-F238E27FC236}">
                <a16:creationId xmlns:a16="http://schemas.microsoft.com/office/drawing/2014/main" id="{1E3BB154-44F9-2BE3-7A86-BE813098971D}"/>
              </a:ext>
            </a:extLst>
          </p:cNvPr>
          <p:cNvSpPr txBox="1"/>
          <p:nvPr/>
        </p:nvSpPr>
        <p:spPr>
          <a:xfrm>
            <a:off x="2605341" y="3130997"/>
            <a:ext cx="13077318" cy="6032421"/>
          </a:xfrm>
          <a:prstGeom prst="rect">
            <a:avLst/>
          </a:prstGeom>
          <a:noFill/>
          <a:ln>
            <a:noFill/>
          </a:ln>
        </p:spPr>
        <p:txBody>
          <a:bodyPr spcFirstLastPara="1" wrap="square" lIns="0" tIns="0" rIns="0" bIns="0" anchor="t" anchorCtr="0">
            <a:spAutoFit/>
          </a:bodyPr>
          <a:lstStyle/>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 Elimina hasta el 99,9 % de los iones presentes en el agua.</a:t>
            </a:r>
          </a:p>
          <a:p>
            <a:pPr marL="841375" lvl="1" indent="-571500" algn="just">
              <a:lnSpc>
                <a:spcPct val="140016"/>
              </a:lnSpc>
              <a:buClr>
                <a:srgbClr val="0B1320"/>
              </a:buClr>
              <a:buSzPts val="2499"/>
              <a:buFont typeface="Wingdings" panose="05000000000000000000" pitchFamily="2" charset="2"/>
              <a:buChar char="Ø"/>
            </a:pPr>
            <a:r>
              <a:rPr lang="es-CU" sz="3600" dirty="0">
                <a:latin typeface="Roboto" panose="02000000000000000000" pitchFamily="2" charset="0"/>
                <a:ea typeface="Roboto" panose="02000000000000000000" pitchFamily="2" charset="0"/>
                <a:cs typeface="Roboto" panose="02000000000000000000" pitchFamily="2" charset="0"/>
              </a:rPr>
              <a:t>Reduce la variabilidad del agua producto final.</a:t>
            </a:r>
          </a:p>
          <a:p>
            <a:pPr marL="841375" lvl="1" indent="-571500" algn="just">
              <a:lnSpc>
                <a:spcPct val="140016"/>
              </a:lnSpc>
              <a:buClr>
                <a:srgbClr val="0B1320"/>
              </a:buClr>
              <a:buSzPts val="2499"/>
              <a:buFont typeface="Wingdings" panose="05000000000000000000" pitchFamily="2" charset="2"/>
              <a:buChar char="Ø"/>
            </a:pPr>
            <a:r>
              <a:rPr lang="es-CU" sz="3600" dirty="0">
                <a:latin typeface="Roboto" panose="02000000000000000000" pitchFamily="2" charset="0"/>
                <a:ea typeface="Roboto" panose="02000000000000000000" pitchFamily="2" charset="0"/>
                <a:cs typeface="Roboto" panose="02000000000000000000" pitchFamily="2" charset="0"/>
              </a:rPr>
              <a:t>Garantiza la conformidad con est</a:t>
            </a:r>
            <a:r>
              <a:rPr lang="en-US" sz="3600" dirty="0">
                <a:latin typeface="Roboto" panose="02000000000000000000" pitchFamily="2" charset="0"/>
                <a:ea typeface="Roboto" panose="02000000000000000000" pitchFamily="2" charset="0"/>
                <a:cs typeface="Roboto" panose="02000000000000000000" pitchFamily="2" charset="0"/>
              </a:rPr>
              <a:t>á</a:t>
            </a:r>
            <a:r>
              <a:rPr lang="es-CU" sz="3600" dirty="0">
                <a:latin typeface="Roboto" panose="02000000000000000000" pitchFamily="2" charset="0"/>
                <a:ea typeface="Roboto" panose="02000000000000000000" pitchFamily="2" charset="0"/>
                <a:cs typeface="Roboto" panose="02000000000000000000" pitchFamily="2" charset="0"/>
              </a:rPr>
              <a:t>ndares de la farmacopea internacional.</a:t>
            </a:r>
          </a:p>
          <a:p>
            <a:pPr marL="841375" lvl="1" indent="-571500" algn="just">
              <a:lnSpc>
                <a:spcPct val="140016"/>
              </a:lnSpc>
              <a:buClr>
                <a:srgbClr val="0B1320"/>
              </a:buClr>
              <a:buSzPts val="2499"/>
              <a:buFont typeface="Wingdings" panose="05000000000000000000" pitchFamily="2" charset="2"/>
              <a:buChar char="Ø"/>
            </a:pPr>
            <a:r>
              <a:rPr lang="es-CU" sz="3600" dirty="0">
                <a:latin typeface="Roboto" panose="02000000000000000000" pitchFamily="2" charset="0"/>
                <a:ea typeface="Roboto" panose="02000000000000000000" pitchFamily="2" charset="0"/>
                <a:cs typeface="Roboto" panose="02000000000000000000" pitchFamily="2" charset="0"/>
              </a:rPr>
              <a:t>Aumenta la eficiencia en el uso del agua.</a:t>
            </a:r>
          </a:p>
          <a:p>
            <a:pPr marL="841375" lvl="1" indent="-571500" algn="just">
              <a:lnSpc>
                <a:spcPct val="140016"/>
              </a:lnSpc>
              <a:buClr>
                <a:srgbClr val="0B1320"/>
              </a:buClr>
              <a:buSzPts val="2499"/>
              <a:buFont typeface="Wingdings" panose="05000000000000000000" pitchFamily="2" charset="2"/>
              <a:buChar char="Ø"/>
            </a:pPr>
            <a:r>
              <a:rPr lang="es-CU" sz="3600" dirty="0">
                <a:latin typeface="Roboto" panose="02000000000000000000" pitchFamily="2" charset="0"/>
                <a:ea typeface="Roboto" panose="02000000000000000000" pitchFamily="2" charset="0"/>
                <a:cs typeface="Roboto" panose="02000000000000000000" pitchFamily="2" charset="0"/>
              </a:rPr>
              <a:t>Aumenta la capacidad de producción.</a:t>
            </a:r>
          </a:p>
          <a:p>
            <a:pPr marL="269875" lvl="1">
              <a:lnSpc>
                <a:spcPct val="140016"/>
              </a:lnSpc>
              <a:buClr>
                <a:srgbClr val="0B1320"/>
              </a:buClr>
              <a:buSzPts val="2499"/>
            </a:pPr>
            <a:endParaRPr lang="es-CU" sz="2800" dirty="0"/>
          </a:p>
          <a:p>
            <a:pPr marL="539749" marR="0" lvl="1" indent="-269874" algn="l" rtl="0">
              <a:lnSpc>
                <a:spcPct val="140016"/>
              </a:lnSpc>
              <a:spcBef>
                <a:spcPts val="0"/>
              </a:spcBef>
              <a:spcAft>
                <a:spcPts val="0"/>
              </a:spcAft>
              <a:buClr>
                <a:srgbClr val="0B1320"/>
              </a:buClr>
              <a:buSzPts val="2499"/>
              <a:buFont typeface="Arial"/>
              <a:buChar char="•"/>
            </a:pPr>
            <a:endParaRPr sz="3600" dirty="0"/>
          </a:p>
        </p:txBody>
      </p:sp>
    </p:spTree>
    <p:extLst>
      <p:ext uri="{BB962C8B-B14F-4D97-AF65-F5344CB8AC3E}">
        <p14:creationId xmlns:p14="http://schemas.microsoft.com/office/powerpoint/2010/main" val="1636980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028700" y="11231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CONCLUSIONES GENERALES</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 name="Google Shape;159;p15">
            <a:extLst>
              <a:ext uri="{FF2B5EF4-FFF2-40B4-BE49-F238E27FC236}">
                <a16:creationId xmlns:a16="http://schemas.microsoft.com/office/drawing/2014/main" id="{1E3BB154-44F9-2BE3-7A86-BE813098971D}"/>
              </a:ext>
            </a:extLst>
          </p:cNvPr>
          <p:cNvSpPr txBox="1"/>
          <p:nvPr/>
        </p:nvSpPr>
        <p:spPr>
          <a:xfrm>
            <a:off x="2867188" y="3179179"/>
            <a:ext cx="13077318" cy="7583615"/>
          </a:xfrm>
          <a:prstGeom prst="rect">
            <a:avLst/>
          </a:prstGeom>
          <a:noFill/>
          <a:ln>
            <a:noFill/>
          </a:ln>
        </p:spPr>
        <p:txBody>
          <a:bodyPr spcFirstLastPara="1" wrap="square" lIns="0" tIns="0" rIns="0" bIns="0" anchor="t" anchorCtr="0">
            <a:spAutoFit/>
          </a:bodyPr>
          <a:lstStyle/>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Se llevó a cabo un detallado levantamiento instrumental.</a:t>
            </a: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Se diseñó un sistema de electrodesionización para la planta.</a:t>
            </a: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Se diseñó una aplicación visual basada en un sistema SCADA.</a:t>
            </a: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Se implementó una lógica de programación para asegurar la puesta en marcha del electrodesionizador.</a:t>
            </a:r>
          </a:p>
          <a:p>
            <a:pPr marL="841375" lvl="1" indent="-571500">
              <a:lnSpc>
                <a:spcPct val="140016"/>
              </a:lnSpc>
              <a:buClr>
                <a:srgbClr val="0B1320"/>
              </a:buClr>
              <a:buSzPts val="2499"/>
              <a:buFont typeface="Wingdings" panose="05000000000000000000" pitchFamily="2" charset="2"/>
              <a:buChar char="Ø"/>
            </a:pPr>
            <a:endParaRPr lang="es-CU" sz="3600" dirty="0">
              <a:latin typeface="Roboto" panose="02000000000000000000" pitchFamily="2" charset="0"/>
              <a:ea typeface="Roboto" panose="02000000000000000000" pitchFamily="2" charset="0"/>
              <a:cs typeface="Roboto" panose="02000000000000000000" pitchFamily="2" charset="0"/>
            </a:endParaRPr>
          </a:p>
          <a:p>
            <a:pPr marL="269875" lvl="1">
              <a:lnSpc>
                <a:spcPct val="140016"/>
              </a:lnSpc>
              <a:buClr>
                <a:srgbClr val="0B1320"/>
              </a:buClr>
              <a:buSzPts val="2499"/>
            </a:pPr>
            <a:endParaRPr lang="es-CU" sz="2800" dirty="0"/>
          </a:p>
          <a:p>
            <a:pPr marL="539749" marR="0" lvl="1" indent="-269874" algn="l" rtl="0">
              <a:lnSpc>
                <a:spcPct val="140016"/>
              </a:lnSpc>
              <a:spcBef>
                <a:spcPts val="0"/>
              </a:spcBef>
              <a:spcAft>
                <a:spcPts val="0"/>
              </a:spcAft>
              <a:buClr>
                <a:srgbClr val="0B1320"/>
              </a:buClr>
              <a:buSzPts val="2499"/>
              <a:buFont typeface="Arial"/>
              <a:buChar char="•"/>
            </a:pPr>
            <a:endParaRPr sz="3600" dirty="0"/>
          </a:p>
        </p:txBody>
      </p:sp>
    </p:spTree>
    <p:extLst>
      <p:ext uri="{BB962C8B-B14F-4D97-AF65-F5344CB8AC3E}">
        <p14:creationId xmlns:p14="http://schemas.microsoft.com/office/powerpoint/2010/main" val="84688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028700" y="11231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RECOMENDACIONES</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 name="Google Shape;159;p15">
            <a:extLst>
              <a:ext uri="{FF2B5EF4-FFF2-40B4-BE49-F238E27FC236}">
                <a16:creationId xmlns:a16="http://schemas.microsoft.com/office/drawing/2014/main" id="{1E3BB154-44F9-2BE3-7A86-BE813098971D}"/>
              </a:ext>
            </a:extLst>
          </p:cNvPr>
          <p:cNvSpPr txBox="1"/>
          <p:nvPr/>
        </p:nvSpPr>
        <p:spPr>
          <a:xfrm>
            <a:off x="2867188" y="3179179"/>
            <a:ext cx="13077318" cy="4481227"/>
          </a:xfrm>
          <a:prstGeom prst="rect">
            <a:avLst/>
          </a:prstGeom>
          <a:noFill/>
          <a:ln>
            <a:noFill/>
          </a:ln>
        </p:spPr>
        <p:txBody>
          <a:bodyPr spcFirstLastPara="1" wrap="square" lIns="0" tIns="0" rIns="0" bIns="0" anchor="t" anchorCtr="0">
            <a:spAutoFit/>
          </a:bodyPr>
          <a:lstStyle/>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Implementar pruebas piloto del sistema EDI en una planta de AICA.</a:t>
            </a: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Investigar cómo la tecnología EDI podría integrarse con otras tecnologías emergentes.</a:t>
            </a:r>
            <a:endParaRPr lang="es-CU" sz="3600" dirty="0">
              <a:latin typeface="Roboto" panose="02000000000000000000" pitchFamily="2" charset="0"/>
              <a:ea typeface="Roboto" panose="02000000000000000000" pitchFamily="2" charset="0"/>
              <a:cs typeface="Roboto" panose="02000000000000000000" pitchFamily="2" charset="0"/>
            </a:endParaRPr>
          </a:p>
          <a:p>
            <a:pPr marL="269875" lvl="1">
              <a:lnSpc>
                <a:spcPct val="140016"/>
              </a:lnSpc>
              <a:buClr>
                <a:srgbClr val="0B1320"/>
              </a:buClr>
              <a:buSzPts val="2499"/>
            </a:pPr>
            <a:endParaRPr lang="es-CU" sz="2800" dirty="0"/>
          </a:p>
          <a:p>
            <a:pPr marL="539749" marR="0" lvl="1" indent="-269874" algn="l" rtl="0">
              <a:lnSpc>
                <a:spcPct val="140016"/>
              </a:lnSpc>
              <a:spcBef>
                <a:spcPts val="0"/>
              </a:spcBef>
              <a:spcAft>
                <a:spcPts val="0"/>
              </a:spcAft>
              <a:buClr>
                <a:srgbClr val="0B1320"/>
              </a:buClr>
              <a:buSzPts val="2499"/>
              <a:buFont typeface="Arial"/>
              <a:buChar char="•"/>
            </a:pPr>
            <a:endParaRPr sz="3600" dirty="0"/>
          </a:p>
        </p:txBody>
      </p:sp>
    </p:spTree>
    <p:extLst>
      <p:ext uri="{BB962C8B-B14F-4D97-AF65-F5344CB8AC3E}">
        <p14:creationId xmlns:p14="http://schemas.microsoft.com/office/powerpoint/2010/main" val="3500958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Shape 83"/>
        <p:cNvGrpSpPr/>
        <p:nvPr/>
      </p:nvGrpSpPr>
      <p:grpSpPr>
        <a:xfrm>
          <a:off x="0" y="0"/>
          <a:ext cx="0" cy="0"/>
          <a:chOff x="0" y="0"/>
          <a:chExt cx="0" cy="0"/>
        </a:xfrm>
      </p:grpSpPr>
      <p:cxnSp>
        <p:nvCxnSpPr>
          <p:cNvPr id="84" name="Google Shape;84;p13"/>
          <p:cNvCxnSpPr/>
          <p:nvPr/>
        </p:nvCxnSpPr>
        <p:spPr>
          <a:xfrm rot="-5400000">
            <a:off x="-4059167" y="4327520"/>
            <a:ext cx="13354541"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3091580" y="4175120"/>
            <a:ext cx="13354541"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2016971" y="4327520"/>
            <a:ext cx="13354541"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768632" y="530413"/>
            <a:ext cx="16411155" cy="8648700"/>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1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90" name="Google Shape;90;p13"/>
          <p:cNvSpPr txBox="1"/>
          <p:nvPr/>
        </p:nvSpPr>
        <p:spPr>
          <a:xfrm>
            <a:off x="1840555" y="1207861"/>
            <a:ext cx="13583366" cy="2659190"/>
          </a:xfrm>
          <a:prstGeom prst="rect">
            <a:avLst/>
          </a:prstGeom>
          <a:noFill/>
          <a:ln>
            <a:noFill/>
          </a:ln>
        </p:spPr>
        <p:txBody>
          <a:bodyPr spcFirstLastPara="1" wrap="square" lIns="0" tIns="0" rIns="0" bIns="0" anchor="t" anchorCtr="0">
            <a:spAutoFit/>
          </a:bodyPr>
          <a:lstStyle/>
          <a:p>
            <a:pPr lvl="0" algn="ctr">
              <a:lnSpc>
                <a:spcPct val="119998"/>
              </a:lnSpc>
            </a:pPr>
            <a:r>
              <a:rPr lang="es-ES" sz="4800" dirty="0">
                <a:solidFill>
                  <a:srgbClr val="0B1320"/>
                </a:solidFill>
                <a:latin typeface="Playfair Display Black"/>
                <a:ea typeface="Playfair Display Black"/>
                <a:cs typeface="Playfair Display Black"/>
                <a:sym typeface="Playfair Display Black"/>
              </a:rPr>
              <a:t>Optimización en el sistema de tratamiento de</a:t>
            </a:r>
            <a:br>
              <a:rPr lang="es-ES" sz="4800" dirty="0">
                <a:solidFill>
                  <a:srgbClr val="0B1320"/>
                </a:solidFill>
                <a:latin typeface="Playfair Display Black"/>
                <a:ea typeface="Playfair Display Black"/>
                <a:cs typeface="Playfair Display Black"/>
                <a:sym typeface="Playfair Display Black"/>
              </a:rPr>
            </a:br>
            <a:r>
              <a:rPr lang="es-ES" sz="4800" dirty="0">
                <a:solidFill>
                  <a:srgbClr val="0B1320"/>
                </a:solidFill>
                <a:latin typeface="Playfair Display Black"/>
                <a:ea typeface="Playfair Display Black"/>
                <a:cs typeface="Playfair Display Black"/>
                <a:sym typeface="Playfair Display Black"/>
              </a:rPr>
              <a:t>agua de la planta de bulbos en Laboratorios AICA UEB</a:t>
            </a:r>
            <a:endParaRPr sz="4800" dirty="0"/>
          </a:p>
        </p:txBody>
      </p:sp>
      <p:grpSp>
        <p:nvGrpSpPr>
          <p:cNvPr id="91" name="Google Shape;91;p13"/>
          <p:cNvGrpSpPr/>
          <p:nvPr/>
        </p:nvGrpSpPr>
        <p:grpSpPr>
          <a:xfrm>
            <a:off x="11472398" y="4929809"/>
            <a:ext cx="5388955" cy="6664041"/>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 name="CuadroTexto 1">
            <a:extLst>
              <a:ext uri="{FF2B5EF4-FFF2-40B4-BE49-F238E27FC236}">
                <a16:creationId xmlns:a16="http://schemas.microsoft.com/office/drawing/2014/main" id="{E5B941DF-5E5A-E86D-43F2-E2D806B07297}"/>
              </a:ext>
            </a:extLst>
          </p:cNvPr>
          <p:cNvSpPr txBox="1"/>
          <p:nvPr/>
        </p:nvSpPr>
        <p:spPr>
          <a:xfrm>
            <a:off x="1833479" y="5153101"/>
            <a:ext cx="5388956" cy="461665"/>
          </a:xfrm>
          <a:prstGeom prst="rect">
            <a:avLst/>
          </a:prstGeom>
          <a:noFill/>
        </p:spPr>
        <p:txBody>
          <a:bodyPr wrap="square" rtlCol="0">
            <a:spAutoFit/>
          </a:bodyPr>
          <a:lstStyle/>
          <a:p>
            <a:r>
              <a:rPr lang="es-ES" sz="2400" dirty="0"/>
              <a:t>Armando Cesar Martin Calderón</a:t>
            </a:r>
          </a:p>
        </p:txBody>
      </p:sp>
      <p:sp>
        <p:nvSpPr>
          <p:cNvPr id="3" name="CuadroTexto 2">
            <a:extLst>
              <a:ext uri="{FF2B5EF4-FFF2-40B4-BE49-F238E27FC236}">
                <a16:creationId xmlns:a16="http://schemas.microsoft.com/office/drawing/2014/main" id="{F6064587-159B-5273-7783-B9173C64CC4E}"/>
              </a:ext>
            </a:extLst>
          </p:cNvPr>
          <p:cNvSpPr txBox="1"/>
          <p:nvPr/>
        </p:nvSpPr>
        <p:spPr>
          <a:xfrm>
            <a:off x="1840555" y="4479920"/>
            <a:ext cx="3120430" cy="584775"/>
          </a:xfrm>
          <a:prstGeom prst="rect">
            <a:avLst/>
          </a:prstGeom>
          <a:noFill/>
        </p:spPr>
        <p:txBody>
          <a:bodyPr wrap="square" rtlCol="0">
            <a:spAutoFit/>
          </a:bodyPr>
          <a:lstStyle/>
          <a:p>
            <a:r>
              <a:rPr lang="es-ES" sz="3200" b="1" dirty="0"/>
              <a:t>Autor</a:t>
            </a:r>
          </a:p>
        </p:txBody>
      </p:sp>
      <p:sp>
        <p:nvSpPr>
          <p:cNvPr id="4" name="CuadroTexto 3">
            <a:extLst>
              <a:ext uri="{FF2B5EF4-FFF2-40B4-BE49-F238E27FC236}">
                <a16:creationId xmlns:a16="http://schemas.microsoft.com/office/drawing/2014/main" id="{621CE7AE-ED44-16B8-A686-5FAB35A9B9C7}"/>
              </a:ext>
            </a:extLst>
          </p:cNvPr>
          <p:cNvSpPr txBox="1"/>
          <p:nvPr/>
        </p:nvSpPr>
        <p:spPr>
          <a:xfrm>
            <a:off x="1833479" y="6970510"/>
            <a:ext cx="5388956" cy="461665"/>
          </a:xfrm>
          <a:prstGeom prst="rect">
            <a:avLst/>
          </a:prstGeom>
          <a:noFill/>
        </p:spPr>
        <p:txBody>
          <a:bodyPr wrap="square" rtlCol="0">
            <a:spAutoFit/>
          </a:bodyPr>
          <a:lstStyle/>
          <a:p>
            <a:r>
              <a:rPr lang="es-ES" sz="2400" dirty="0"/>
              <a:t>Ing. Amanda Martí Coll </a:t>
            </a:r>
          </a:p>
        </p:txBody>
      </p:sp>
      <p:sp>
        <p:nvSpPr>
          <p:cNvPr id="5" name="CuadroTexto 4">
            <a:extLst>
              <a:ext uri="{FF2B5EF4-FFF2-40B4-BE49-F238E27FC236}">
                <a16:creationId xmlns:a16="http://schemas.microsoft.com/office/drawing/2014/main" id="{161B78A9-D917-1042-A4CE-AE021F8F08DC}"/>
              </a:ext>
            </a:extLst>
          </p:cNvPr>
          <p:cNvSpPr txBox="1"/>
          <p:nvPr/>
        </p:nvSpPr>
        <p:spPr>
          <a:xfrm>
            <a:off x="1840555" y="6297329"/>
            <a:ext cx="3120430" cy="584775"/>
          </a:xfrm>
          <a:prstGeom prst="rect">
            <a:avLst/>
          </a:prstGeom>
          <a:noFill/>
        </p:spPr>
        <p:txBody>
          <a:bodyPr wrap="square" rtlCol="0">
            <a:spAutoFit/>
          </a:bodyPr>
          <a:lstStyle/>
          <a:p>
            <a:r>
              <a:rPr lang="es-ES" sz="3200" b="1" dirty="0"/>
              <a:t>Tutores</a:t>
            </a:r>
          </a:p>
        </p:txBody>
      </p:sp>
      <p:sp>
        <p:nvSpPr>
          <p:cNvPr id="8" name="CuadroTexto 7">
            <a:extLst>
              <a:ext uri="{FF2B5EF4-FFF2-40B4-BE49-F238E27FC236}">
                <a16:creationId xmlns:a16="http://schemas.microsoft.com/office/drawing/2014/main" id="{553D8107-3277-BDC1-D898-1B508B520950}"/>
              </a:ext>
            </a:extLst>
          </p:cNvPr>
          <p:cNvSpPr txBox="1"/>
          <p:nvPr/>
        </p:nvSpPr>
        <p:spPr>
          <a:xfrm>
            <a:off x="1817495" y="7520581"/>
            <a:ext cx="5388956" cy="461665"/>
          </a:xfrm>
          <a:prstGeom prst="rect">
            <a:avLst/>
          </a:prstGeom>
          <a:noFill/>
        </p:spPr>
        <p:txBody>
          <a:bodyPr wrap="square" rtlCol="0">
            <a:spAutoFit/>
          </a:bodyPr>
          <a:lstStyle/>
          <a:p>
            <a:r>
              <a:rPr lang="es-ES" sz="2400" dirty="0"/>
              <a:t>Ing. </a:t>
            </a:r>
            <a:r>
              <a:rPr lang="es-ES" sz="2400" dirty="0" err="1"/>
              <a:t>Rosaine</a:t>
            </a:r>
            <a:r>
              <a:rPr lang="es-ES" sz="2400" dirty="0"/>
              <a:t> Ayala Gispert </a:t>
            </a:r>
          </a:p>
        </p:txBody>
      </p:sp>
      <p:pic>
        <p:nvPicPr>
          <p:cNvPr id="10" name="Imagen 9">
            <a:extLst>
              <a:ext uri="{FF2B5EF4-FFF2-40B4-BE49-F238E27FC236}">
                <a16:creationId xmlns:a16="http://schemas.microsoft.com/office/drawing/2014/main" id="{6912D43B-7307-201B-EFBF-C7CD8709EB50}"/>
              </a:ext>
            </a:extLst>
          </p:cNvPr>
          <p:cNvPicPr>
            <a:picLocks noChangeAspect="1"/>
          </p:cNvPicPr>
          <p:nvPr/>
        </p:nvPicPr>
        <p:blipFill>
          <a:blip r:embed="rId3"/>
          <a:stretch>
            <a:fillRect/>
          </a:stretch>
        </p:blipFill>
        <p:spPr>
          <a:xfrm>
            <a:off x="12259314" y="7116417"/>
            <a:ext cx="3817415" cy="1924225"/>
          </a:xfrm>
          <a:prstGeom prst="rect">
            <a:avLst/>
          </a:prstGeom>
        </p:spPr>
      </p:pic>
      <p:pic>
        <p:nvPicPr>
          <p:cNvPr id="7" name="Imagen 6">
            <a:extLst>
              <a:ext uri="{FF2B5EF4-FFF2-40B4-BE49-F238E27FC236}">
                <a16:creationId xmlns:a16="http://schemas.microsoft.com/office/drawing/2014/main" id="{C3B7BD2C-B5AA-D420-53FC-1579D2CD6D50}"/>
              </a:ext>
            </a:extLst>
          </p:cNvPr>
          <p:cNvPicPr>
            <a:picLocks noChangeAspect="1"/>
          </p:cNvPicPr>
          <p:nvPr/>
        </p:nvPicPr>
        <p:blipFill>
          <a:blip r:embed="rId4"/>
          <a:stretch>
            <a:fillRect/>
          </a:stretch>
        </p:blipFill>
        <p:spPr>
          <a:xfrm>
            <a:off x="13671104" y="5920199"/>
            <a:ext cx="1342857" cy="961905"/>
          </a:xfrm>
          <a:prstGeom prst="rect">
            <a:avLst/>
          </a:prstGeom>
        </p:spPr>
      </p:pic>
    </p:spTree>
    <p:extLst>
      <p:ext uri="{BB962C8B-B14F-4D97-AF65-F5344CB8AC3E}">
        <p14:creationId xmlns:p14="http://schemas.microsoft.com/office/powerpoint/2010/main" val="1878777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22"/>
          <p:cNvGrpSpPr/>
          <p:nvPr/>
        </p:nvGrpSpPr>
        <p:grpSpPr>
          <a:xfrm>
            <a:off x="1028700" y="884039"/>
            <a:ext cx="16230600" cy="8374261"/>
            <a:chOff x="0" y="-38100"/>
            <a:chExt cx="4274726" cy="2205567"/>
          </a:xfrm>
        </p:grpSpPr>
        <p:sp>
          <p:nvSpPr>
            <p:cNvPr id="410" name="Google Shape;410;p22"/>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2" name="Google Shape;412;p22"/>
          <p:cNvSpPr txBox="1"/>
          <p:nvPr/>
        </p:nvSpPr>
        <p:spPr>
          <a:xfrm>
            <a:off x="1766932" y="2995702"/>
            <a:ext cx="14754137" cy="2991588"/>
          </a:xfrm>
          <a:prstGeom prst="rect">
            <a:avLst/>
          </a:prstGeom>
          <a:noFill/>
          <a:ln>
            <a:noFill/>
          </a:ln>
        </p:spPr>
        <p:txBody>
          <a:bodyPr spcFirstLastPara="1" wrap="square" lIns="0" tIns="0" rIns="0" bIns="0" anchor="t" anchorCtr="0">
            <a:spAutoFit/>
          </a:bodyPr>
          <a:lstStyle/>
          <a:p>
            <a:pPr lvl="0" algn="ctr">
              <a:lnSpc>
                <a:spcPct val="120000"/>
              </a:lnSpc>
            </a:pPr>
            <a:r>
              <a:rPr lang="es-ES" sz="5400" dirty="0">
                <a:solidFill>
                  <a:srgbClr val="0B1320"/>
                </a:solidFill>
                <a:latin typeface="Playfair Display Black"/>
                <a:ea typeface="Playfair Display Black"/>
                <a:cs typeface="Playfair Display Black"/>
                <a:sym typeface="Playfair Display Black"/>
              </a:rPr>
              <a:t>Además de la electrodesionización (EDI) que otros métodos se pueden utilizar para la purificación del agua. Explique uno de ellos</a:t>
            </a:r>
            <a:endParaRPr sz="5400" dirty="0"/>
          </a:p>
        </p:txBody>
      </p:sp>
      <p:cxnSp>
        <p:nvCxnSpPr>
          <p:cNvPr id="414" name="Google Shape;414;p22"/>
          <p:cNvCxnSpPr/>
          <p:nvPr/>
        </p:nvCxnSpPr>
        <p:spPr>
          <a:xfrm>
            <a:off x="1766932" y="1886465"/>
            <a:ext cx="12719299" cy="0"/>
          </a:xfrm>
          <a:prstGeom prst="straightConnector1">
            <a:avLst/>
          </a:prstGeom>
          <a:noFill/>
          <a:ln w="38100" cap="flat" cmpd="sng">
            <a:solidFill>
              <a:srgbClr val="0B1320"/>
            </a:solidFill>
            <a:prstDash val="solid"/>
            <a:round/>
            <a:headEnd type="none" w="sm" len="sm"/>
            <a:tailEnd type="none" w="sm" len="sm"/>
          </a:ln>
        </p:spPr>
      </p:cxnSp>
      <p:grpSp>
        <p:nvGrpSpPr>
          <p:cNvPr id="415" name="Google Shape;415;p22"/>
          <p:cNvGrpSpPr/>
          <p:nvPr/>
        </p:nvGrpSpPr>
        <p:grpSpPr>
          <a:xfrm>
            <a:off x="14988611" y="1682141"/>
            <a:ext cx="406823" cy="408647"/>
            <a:chOff x="1813" y="0"/>
            <a:chExt cx="809173" cy="812800"/>
          </a:xfrm>
        </p:grpSpPr>
        <p:sp>
          <p:nvSpPr>
            <p:cNvPr id="416" name="Google Shape;416;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8" name="Google Shape;418;p22"/>
          <p:cNvGrpSpPr/>
          <p:nvPr/>
        </p:nvGrpSpPr>
        <p:grpSpPr>
          <a:xfrm>
            <a:off x="15552286" y="1682141"/>
            <a:ext cx="406823" cy="408647"/>
            <a:chOff x="1813" y="0"/>
            <a:chExt cx="809173" cy="812800"/>
          </a:xfrm>
        </p:grpSpPr>
        <p:sp>
          <p:nvSpPr>
            <p:cNvPr id="419" name="Google Shape;419;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1" name="Google Shape;421;p22"/>
          <p:cNvGrpSpPr/>
          <p:nvPr/>
        </p:nvGrpSpPr>
        <p:grpSpPr>
          <a:xfrm>
            <a:off x="16113333" y="1682141"/>
            <a:ext cx="406823" cy="408647"/>
            <a:chOff x="1813" y="0"/>
            <a:chExt cx="809173" cy="812800"/>
          </a:xfrm>
        </p:grpSpPr>
        <p:sp>
          <p:nvSpPr>
            <p:cNvPr id="422" name="Google Shape;422;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2867188" y="761242"/>
            <a:ext cx="12058650" cy="2215991"/>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METÓDOS DE PURIFICACIÓN DE AGUA</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 name="Google Shape;159;p15">
            <a:extLst>
              <a:ext uri="{FF2B5EF4-FFF2-40B4-BE49-F238E27FC236}">
                <a16:creationId xmlns:a16="http://schemas.microsoft.com/office/drawing/2014/main" id="{1E3BB154-44F9-2BE3-7A86-BE813098971D}"/>
              </a:ext>
            </a:extLst>
          </p:cNvPr>
          <p:cNvSpPr txBox="1"/>
          <p:nvPr/>
        </p:nvSpPr>
        <p:spPr>
          <a:xfrm>
            <a:off x="2867188" y="4268934"/>
            <a:ext cx="13077318" cy="5256824"/>
          </a:xfrm>
          <a:prstGeom prst="rect">
            <a:avLst/>
          </a:prstGeom>
          <a:noFill/>
          <a:ln>
            <a:noFill/>
          </a:ln>
        </p:spPr>
        <p:txBody>
          <a:bodyPr spcFirstLastPara="1" wrap="square" lIns="0" tIns="0" rIns="0" bIns="0" anchor="t" anchorCtr="0">
            <a:spAutoFit/>
          </a:bodyPr>
          <a:lstStyle/>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Filtración de Carbón Activado.</a:t>
            </a: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Intercambio iónico.</a:t>
            </a: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Destilación.</a:t>
            </a: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Tratamiento con luz ultravioleta (UV).</a:t>
            </a:r>
          </a:p>
          <a:p>
            <a:pPr marL="841375" lvl="1" indent="-571500">
              <a:lnSpc>
                <a:spcPct val="140016"/>
              </a:lnSpc>
              <a:buClr>
                <a:srgbClr val="0B1320"/>
              </a:buClr>
              <a:buSzPts val="2499"/>
              <a:buFont typeface="Wingdings" panose="05000000000000000000" pitchFamily="2" charset="2"/>
              <a:buChar char="Ø"/>
            </a:pPr>
            <a:endParaRPr lang="es-CU" sz="3600" dirty="0">
              <a:latin typeface="Roboto" panose="02000000000000000000" pitchFamily="2" charset="0"/>
              <a:ea typeface="Roboto" panose="02000000000000000000" pitchFamily="2" charset="0"/>
              <a:cs typeface="Roboto" panose="02000000000000000000" pitchFamily="2" charset="0"/>
            </a:endParaRPr>
          </a:p>
          <a:p>
            <a:pPr marL="269875" lvl="1">
              <a:lnSpc>
                <a:spcPct val="140016"/>
              </a:lnSpc>
              <a:buClr>
                <a:srgbClr val="0B1320"/>
              </a:buClr>
              <a:buSzPts val="2499"/>
            </a:pPr>
            <a:endParaRPr lang="es-CU" sz="2800" dirty="0"/>
          </a:p>
          <a:p>
            <a:pPr marL="539749" marR="0" lvl="1" indent="-269874" algn="l" rtl="0">
              <a:lnSpc>
                <a:spcPct val="140016"/>
              </a:lnSpc>
              <a:spcBef>
                <a:spcPts val="0"/>
              </a:spcBef>
              <a:spcAft>
                <a:spcPts val="0"/>
              </a:spcAft>
              <a:buClr>
                <a:srgbClr val="0B1320"/>
              </a:buClr>
              <a:buSzPts val="2499"/>
              <a:buFont typeface="Arial"/>
              <a:buChar char="•"/>
            </a:pPr>
            <a:endParaRPr sz="3600" dirty="0"/>
          </a:p>
        </p:txBody>
      </p:sp>
    </p:spTree>
    <p:extLst>
      <p:ext uri="{BB962C8B-B14F-4D97-AF65-F5344CB8AC3E}">
        <p14:creationId xmlns:p14="http://schemas.microsoft.com/office/powerpoint/2010/main" val="3331285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028700" y="1072700"/>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SITUACIÓN PROBLEMA</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 name="Google Shape;413;p22">
            <a:extLst>
              <a:ext uri="{FF2B5EF4-FFF2-40B4-BE49-F238E27FC236}">
                <a16:creationId xmlns:a16="http://schemas.microsoft.com/office/drawing/2014/main" id="{55AC5F35-024B-14A9-2DAF-3F952AFB4AE3}"/>
              </a:ext>
            </a:extLst>
          </p:cNvPr>
          <p:cNvSpPr txBox="1"/>
          <p:nvPr/>
        </p:nvSpPr>
        <p:spPr>
          <a:xfrm>
            <a:off x="2741618" y="2293193"/>
            <a:ext cx="12804764"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ES" sz="3600" dirty="0">
                <a:solidFill>
                  <a:srgbClr val="0B1320"/>
                </a:solidFill>
                <a:latin typeface="Roboto" panose="02000000000000000000" pitchFamily="2" charset="0"/>
                <a:ea typeface="Roboto" panose="02000000000000000000" pitchFamily="2" charset="0"/>
                <a:cs typeface="Roboto" panose="02000000000000000000" pitchFamily="2" charset="0"/>
                <a:sym typeface="Roboto"/>
              </a:rPr>
              <a:t>Capacidad</a:t>
            </a:r>
            <a:r>
              <a:rPr lang="en-US" sz="3600" dirty="0">
                <a:solidFill>
                  <a:srgbClr val="0B1320"/>
                </a:solidFill>
                <a:latin typeface="Roboto" panose="02000000000000000000" pitchFamily="2" charset="0"/>
                <a:ea typeface="Roboto" panose="02000000000000000000" pitchFamily="2" charset="0"/>
                <a:cs typeface="Roboto" panose="02000000000000000000" pitchFamily="2" charset="0"/>
                <a:sym typeface="Roboto"/>
              </a:rPr>
              <a:t> </a:t>
            </a:r>
            <a:r>
              <a:rPr lang="es-ES" sz="3600" dirty="0">
                <a:solidFill>
                  <a:srgbClr val="0B1320"/>
                </a:solidFill>
                <a:latin typeface="Roboto" panose="02000000000000000000" pitchFamily="2" charset="0"/>
                <a:ea typeface="Roboto" panose="02000000000000000000" pitchFamily="2" charset="0"/>
                <a:cs typeface="Roboto" panose="02000000000000000000" pitchFamily="2" charset="0"/>
                <a:sym typeface="Roboto"/>
              </a:rPr>
              <a:t>insuficiente</a:t>
            </a:r>
            <a:r>
              <a:rPr lang="en-US" sz="3600" dirty="0">
                <a:solidFill>
                  <a:srgbClr val="0B1320"/>
                </a:solidFill>
                <a:latin typeface="Roboto" panose="02000000000000000000" pitchFamily="2" charset="0"/>
                <a:ea typeface="Roboto" panose="02000000000000000000" pitchFamily="2" charset="0"/>
                <a:cs typeface="Roboto" panose="02000000000000000000" pitchFamily="2" charset="0"/>
                <a:sym typeface="Roboto"/>
              </a:rPr>
              <a:t> para </a:t>
            </a:r>
            <a:r>
              <a:rPr lang="es-ES" sz="3600" dirty="0">
                <a:solidFill>
                  <a:srgbClr val="0B1320"/>
                </a:solidFill>
                <a:latin typeface="Roboto" panose="02000000000000000000" pitchFamily="2" charset="0"/>
                <a:ea typeface="Roboto" panose="02000000000000000000" pitchFamily="2" charset="0"/>
                <a:cs typeface="Roboto" panose="02000000000000000000" pitchFamily="2" charset="0"/>
                <a:sym typeface="Roboto"/>
              </a:rPr>
              <a:t>cumplir</a:t>
            </a:r>
            <a:r>
              <a:rPr lang="en-US" sz="3600" dirty="0">
                <a:solidFill>
                  <a:srgbClr val="0B1320"/>
                </a:solidFill>
                <a:latin typeface="Roboto" panose="02000000000000000000" pitchFamily="2" charset="0"/>
                <a:ea typeface="Roboto" panose="02000000000000000000" pitchFamily="2" charset="0"/>
                <a:cs typeface="Roboto" panose="02000000000000000000" pitchFamily="2" charset="0"/>
                <a:sym typeface="Roboto"/>
              </a:rPr>
              <a:t> con la </a:t>
            </a:r>
            <a:r>
              <a:rPr lang="es-ES" sz="3600" dirty="0">
                <a:solidFill>
                  <a:srgbClr val="0B1320"/>
                </a:solidFill>
                <a:latin typeface="Roboto" panose="02000000000000000000" pitchFamily="2" charset="0"/>
                <a:ea typeface="Roboto" panose="02000000000000000000" pitchFamily="2" charset="0"/>
                <a:cs typeface="Roboto" panose="02000000000000000000" pitchFamily="2" charset="0"/>
                <a:sym typeface="Roboto"/>
              </a:rPr>
              <a:t>demanda</a:t>
            </a:r>
            <a:r>
              <a:rPr lang="en-US" sz="3600" dirty="0">
                <a:solidFill>
                  <a:srgbClr val="0B1320"/>
                </a:solidFill>
                <a:latin typeface="Roboto" panose="02000000000000000000" pitchFamily="2" charset="0"/>
                <a:ea typeface="Roboto" panose="02000000000000000000" pitchFamily="2" charset="0"/>
                <a:cs typeface="Roboto" panose="02000000000000000000" pitchFamily="2" charset="0"/>
                <a:sym typeface="Roboto"/>
              </a:rPr>
              <a:t> </a:t>
            </a:r>
            <a:r>
              <a:rPr lang="es-ES" sz="3600" dirty="0">
                <a:solidFill>
                  <a:srgbClr val="0B1320"/>
                </a:solidFill>
                <a:latin typeface="Roboto" panose="02000000000000000000" pitchFamily="2" charset="0"/>
                <a:ea typeface="Roboto" panose="02000000000000000000" pitchFamily="2" charset="0"/>
                <a:cs typeface="Roboto" panose="02000000000000000000" pitchFamily="2" charset="0"/>
                <a:sym typeface="Roboto"/>
              </a:rPr>
              <a:t> </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3" name="Google Shape;600;p27">
            <a:extLst>
              <a:ext uri="{FF2B5EF4-FFF2-40B4-BE49-F238E27FC236}">
                <a16:creationId xmlns:a16="http://schemas.microsoft.com/office/drawing/2014/main" id="{AF2B2448-D6CD-FEDF-C63E-10759A40CE7F}"/>
              </a:ext>
            </a:extLst>
          </p:cNvPr>
          <p:cNvSpPr txBox="1"/>
          <p:nvPr/>
        </p:nvSpPr>
        <p:spPr>
          <a:xfrm>
            <a:off x="575738" y="6693691"/>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	PROBLEMA A RESOLVER</a:t>
            </a:r>
            <a:endParaRPr lang="es-ES" sz="6000" dirty="0"/>
          </a:p>
        </p:txBody>
      </p:sp>
      <p:sp>
        <p:nvSpPr>
          <p:cNvPr id="4" name="Google Shape;413;p22">
            <a:extLst>
              <a:ext uri="{FF2B5EF4-FFF2-40B4-BE49-F238E27FC236}">
                <a16:creationId xmlns:a16="http://schemas.microsoft.com/office/drawing/2014/main" id="{BAF8C221-1B19-07B9-1543-A43B77542A95}"/>
              </a:ext>
            </a:extLst>
          </p:cNvPr>
          <p:cNvSpPr txBox="1"/>
          <p:nvPr/>
        </p:nvSpPr>
        <p:spPr>
          <a:xfrm>
            <a:off x="2795406" y="8372611"/>
            <a:ext cx="12804764" cy="775597"/>
          </a:xfrm>
          <a:prstGeom prst="rect">
            <a:avLst/>
          </a:prstGeom>
          <a:noFill/>
          <a:ln>
            <a:noFill/>
          </a:ln>
        </p:spPr>
        <p:txBody>
          <a:bodyPr spcFirstLastPara="1" wrap="square" lIns="0" tIns="0" rIns="0" bIns="0" anchor="t" anchorCtr="0">
            <a:spAutoFit/>
          </a:bodyPr>
          <a:lstStyle/>
          <a:p>
            <a:pPr algn="ctr">
              <a:lnSpc>
                <a:spcPct val="140000"/>
              </a:lnSpc>
            </a:pPr>
            <a:r>
              <a:rPr lang="es-ES" sz="3600" b="0" i="0" dirty="0">
                <a:latin typeface="Roboto" panose="02000000000000000000" pitchFamily="2" charset="0"/>
                <a:ea typeface="Roboto" panose="02000000000000000000" pitchFamily="2" charset="0"/>
                <a:cs typeface="Roboto" panose="02000000000000000000" pitchFamily="2" charset="0"/>
              </a:rPr>
              <a:t>Inestabilidades en los parámetros de agua purificada</a:t>
            </a:r>
            <a:r>
              <a:rPr lang="en-US" sz="3600" dirty="0">
                <a:solidFill>
                  <a:srgbClr val="0B1320"/>
                </a:solidFill>
                <a:latin typeface="Roboto"/>
                <a:ea typeface="Roboto"/>
                <a:cs typeface="Roboto"/>
                <a:sym typeface="Roboto"/>
              </a:rPr>
              <a:t> </a:t>
            </a:r>
            <a:r>
              <a:rPr lang="es-ES" sz="3600" dirty="0">
                <a:solidFill>
                  <a:srgbClr val="0B1320"/>
                </a:solidFill>
                <a:latin typeface="Roboto"/>
                <a:ea typeface="Roboto"/>
                <a:cs typeface="Roboto"/>
                <a:sym typeface="Roboto"/>
              </a:rPr>
              <a:t> </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 name="Imagen 2">
            <a:extLst>
              <a:ext uri="{FF2B5EF4-FFF2-40B4-BE49-F238E27FC236}">
                <a16:creationId xmlns:a16="http://schemas.microsoft.com/office/drawing/2014/main" id="{7134E53C-7224-E08E-2974-3487DD97E2C8}"/>
              </a:ext>
            </a:extLst>
          </p:cNvPr>
          <p:cNvPicPr>
            <a:picLocks noChangeAspect="1"/>
          </p:cNvPicPr>
          <p:nvPr/>
        </p:nvPicPr>
        <p:blipFill>
          <a:blip r:embed="rId3"/>
          <a:stretch>
            <a:fillRect/>
          </a:stretch>
        </p:blipFill>
        <p:spPr>
          <a:xfrm>
            <a:off x="9315450" y="5409389"/>
            <a:ext cx="8972549" cy="4865116"/>
          </a:xfrm>
          <a:prstGeom prst="rect">
            <a:avLst/>
          </a:prstGeom>
        </p:spPr>
      </p:pic>
      <p:sp>
        <p:nvSpPr>
          <p:cNvPr id="364" name="Google Shape;364;p21"/>
          <p:cNvSpPr txBox="1"/>
          <p:nvPr/>
        </p:nvSpPr>
        <p:spPr>
          <a:xfrm>
            <a:off x="608336" y="1214469"/>
            <a:ext cx="7363108" cy="1994392"/>
          </a:xfrm>
          <a:prstGeom prst="rect">
            <a:avLst/>
          </a:prstGeom>
          <a:noFill/>
          <a:ln>
            <a:noFill/>
          </a:ln>
        </p:spPr>
        <p:txBody>
          <a:bodyPr spcFirstLastPara="1" wrap="square" lIns="0" tIns="0" rIns="0" bIns="0" anchor="t" anchorCtr="0">
            <a:spAutoFit/>
          </a:bodyPr>
          <a:lstStyle/>
          <a:p>
            <a:pPr lvl="0">
              <a:lnSpc>
                <a:spcPct val="120000"/>
              </a:lnSpc>
            </a:pPr>
            <a:r>
              <a:rPr lang="es-ES" sz="5400" dirty="0">
                <a:solidFill>
                  <a:srgbClr val="0B1320"/>
                </a:solidFill>
                <a:latin typeface="Playfair Display Black"/>
                <a:ea typeface="Playfair Display Black"/>
                <a:cs typeface="Playfair Display Black"/>
                <a:sym typeface="Playfair Display Black"/>
              </a:rPr>
              <a:t>Tratamiento</a:t>
            </a:r>
            <a:r>
              <a:rPr lang="en-US" sz="5400" dirty="0">
                <a:solidFill>
                  <a:srgbClr val="0B1320"/>
                </a:solidFill>
                <a:latin typeface="Playfair Display Black"/>
                <a:ea typeface="Playfair Display Black"/>
                <a:cs typeface="Playfair Display Black"/>
                <a:sym typeface="Playfair Display Black"/>
              </a:rPr>
              <a:t> con luz </a:t>
            </a:r>
            <a:r>
              <a:rPr lang="es-ES" sz="5400" dirty="0">
                <a:solidFill>
                  <a:srgbClr val="0B1320"/>
                </a:solidFill>
                <a:latin typeface="Playfair Display Black"/>
                <a:ea typeface="Playfair Display Black"/>
                <a:cs typeface="Playfair Display Black"/>
                <a:sym typeface="Playfair Display Black"/>
              </a:rPr>
              <a:t>ultravioleta</a:t>
            </a:r>
            <a:endParaRPr lang="es-ES" sz="5400" dirty="0"/>
          </a:p>
        </p:txBody>
      </p:sp>
      <p:sp>
        <p:nvSpPr>
          <p:cNvPr id="365" name="Google Shape;365;p21"/>
          <p:cNvSpPr txBox="1"/>
          <p:nvPr/>
        </p:nvSpPr>
        <p:spPr>
          <a:xfrm>
            <a:off x="608336" y="3863118"/>
            <a:ext cx="9163050" cy="4201150"/>
          </a:xfrm>
          <a:prstGeom prst="rect">
            <a:avLst/>
          </a:prstGeom>
          <a:noFill/>
          <a:ln>
            <a:noFill/>
          </a:ln>
        </p:spPr>
        <p:txBody>
          <a:bodyPr spcFirstLastPara="1" wrap="square" lIns="0" tIns="0" rIns="0" bIns="0" anchor="t" anchorCtr="0">
            <a:spAutoFit/>
          </a:bodyPr>
          <a:lstStyle/>
          <a:p>
            <a:pPr lvl="0">
              <a:lnSpc>
                <a:spcPct val="130000"/>
              </a:lnSpc>
            </a:pPr>
            <a:r>
              <a:rPr lang="es-ES" sz="3500" dirty="0">
                <a:solidFill>
                  <a:srgbClr val="0B1320"/>
                </a:solidFill>
                <a:latin typeface="Roboto"/>
                <a:ea typeface="Roboto"/>
                <a:cs typeface="Roboto"/>
                <a:sym typeface="Roboto"/>
              </a:rPr>
              <a:t>El tratamiento con luz UV utiliza luz de alta energía para destruir microorganismos en el agua, como bacterias, virus y otros patógenos. La luz UV es efectiva para purificar el agua sin agregar productos químicos al proceso.</a:t>
            </a:r>
            <a:endParaRPr dirty="0"/>
          </a:p>
        </p:txBody>
      </p:sp>
      <p:grpSp>
        <p:nvGrpSpPr>
          <p:cNvPr id="376" name="Google Shape;376;p21"/>
          <p:cNvGrpSpPr/>
          <p:nvPr/>
        </p:nvGrpSpPr>
        <p:grpSpPr>
          <a:xfrm>
            <a:off x="-3548742" y="8354719"/>
            <a:ext cx="6039488" cy="7433216"/>
            <a:chOff x="0" y="0"/>
            <a:chExt cx="8052650" cy="9910954"/>
          </a:xfrm>
        </p:grpSpPr>
        <p:grpSp>
          <p:nvGrpSpPr>
            <p:cNvPr id="377" name="Google Shape;377;p21"/>
            <p:cNvGrpSpPr/>
            <p:nvPr/>
          </p:nvGrpSpPr>
          <p:grpSpPr>
            <a:xfrm>
              <a:off x="0" y="0"/>
              <a:ext cx="8052650" cy="9910954"/>
              <a:chOff x="0" y="0"/>
              <a:chExt cx="660400" cy="812800"/>
            </a:xfrm>
          </p:grpSpPr>
          <p:sp>
            <p:nvSpPr>
              <p:cNvPr id="378" name="Google Shape;37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0" name="Google Shape;380;p21"/>
            <p:cNvGrpSpPr/>
            <p:nvPr/>
          </p:nvGrpSpPr>
          <p:grpSpPr>
            <a:xfrm>
              <a:off x="470446" y="579010"/>
              <a:ext cx="7111758" cy="8752934"/>
              <a:chOff x="0" y="0"/>
              <a:chExt cx="660400" cy="812800"/>
            </a:xfrm>
          </p:grpSpPr>
          <p:sp>
            <p:nvSpPr>
              <p:cNvPr id="381" name="Google Shape;38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3" name="Google Shape;383;p21"/>
            <p:cNvGrpSpPr/>
            <p:nvPr/>
          </p:nvGrpSpPr>
          <p:grpSpPr>
            <a:xfrm>
              <a:off x="934874" y="1150614"/>
              <a:ext cx="6182902" cy="7609726"/>
              <a:chOff x="0" y="0"/>
              <a:chExt cx="660400" cy="812800"/>
            </a:xfrm>
          </p:grpSpPr>
          <p:sp>
            <p:nvSpPr>
              <p:cNvPr id="384" name="Google Shape;38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96" name="Google Shape;396;p21"/>
          <p:cNvGrpSpPr/>
          <p:nvPr/>
        </p:nvGrpSpPr>
        <p:grpSpPr>
          <a:xfrm>
            <a:off x="609248" y="632346"/>
            <a:ext cx="406823" cy="408647"/>
            <a:chOff x="1813" y="0"/>
            <a:chExt cx="809173" cy="812800"/>
          </a:xfrm>
        </p:grpSpPr>
        <p:sp>
          <p:nvSpPr>
            <p:cNvPr id="397" name="Google Shape;39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9" name="Google Shape;399;p21"/>
          <p:cNvGrpSpPr/>
          <p:nvPr/>
        </p:nvGrpSpPr>
        <p:grpSpPr>
          <a:xfrm>
            <a:off x="1172922" y="632346"/>
            <a:ext cx="406823" cy="408647"/>
            <a:chOff x="1813" y="0"/>
            <a:chExt cx="809173" cy="812800"/>
          </a:xfrm>
        </p:grpSpPr>
        <p:sp>
          <p:nvSpPr>
            <p:cNvPr id="400" name="Google Shape;40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2" name="Google Shape;402;p21"/>
          <p:cNvGrpSpPr/>
          <p:nvPr/>
        </p:nvGrpSpPr>
        <p:grpSpPr>
          <a:xfrm>
            <a:off x="1733970" y="632346"/>
            <a:ext cx="406823" cy="408647"/>
            <a:chOff x="1813" y="0"/>
            <a:chExt cx="809173" cy="812800"/>
          </a:xfrm>
        </p:grpSpPr>
        <p:sp>
          <p:nvSpPr>
            <p:cNvPr id="403" name="Google Shape;40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 name="Google Shape;386;p21">
            <a:extLst>
              <a:ext uri="{FF2B5EF4-FFF2-40B4-BE49-F238E27FC236}">
                <a16:creationId xmlns:a16="http://schemas.microsoft.com/office/drawing/2014/main" id="{5ED02051-DB59-000B-C34C-5756D3211469}"/>
              </a:ext>
            </a:extLst>
          </p:cNvPr>
          <p:cNvGrpSpPr/>
          <p:nvPr/>
        </p:nvGrpSpPr>
        <p:grpSpPr>
          <a:xfrm rot="10800000">
            <a:off x="16516631" y="-1920679"/>
            <a:ext cx="3904939" cy="4806079"/>
            <a:chOff x="0" y="0"/>
            <a:chExt cx="5206586" cy="6408106"/>
          </a:xfrm>
        </p:grpSpPr>
        <p:grpSp>
          <p:nvGrpSpPr>
            <p:cNvPr id="5" name="Google Shape;387;p21">
              <a:extLst>
                <a:ext uri="{FF2B5EF4-FFF2-40B4-BE49-F238E27FC236}">
                  <a16:creationId xmlns:a16="http://schemas.microsoft.com/office/drawing/2014/main" id="{7E9B9C03-C9E4-4808-99CF-4E871A6874BE}"/>
                </a:ext>
              </a:extLst>
            </p:cNvPr>
            <p:cNvGrpSpPr/>
            <p:nvPr/>
          </p:nvGrpSpPr>
          <p:grpSpPr>
            <a:xfrm>
              <a:off x="0" y="0"/>
              <a:ext cx="5206586" cy="6408106"/>
              <a:chOff x="0" y="0"/>
              <a:chExt cx="660400" cy="812800"/>
            </a:xfrm>
          </p:grpSpPr>
          <p:sp>
            <p:nvSpPr>
              <p:cNvPr id="12" name="Google Shape;388;p21">
                <a:extLst>
                  <a:ext uri="{FF2B5EF4-FFF2-40B4-BE49-F238E27FC236}">
                    <a16:creationId xmlns:a16="http://schemas.microsoft.com/office/drawing/2014/main" id="{BEE77E00-CCF6-7FE5-F66C-53C352D72809}"/>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9;p21">
                <a:extLst>
                  <a:ext uri="{FF2B5EF4-FFF2-40B4-BE49-F238E27FC236}">
                    <a16:creationId xmlns:a16="http://schemas.microsoft.com/office/drawing/2014/main" id="{3CA3C8B9-EA48-A6EE-9CE6-FCBB6E4308E4}"/>
                  </a:ext>
                </a:extLst>
              </p:cNvPr>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 name="Google Shape;390;p21">
              <a:extLst>
                <a:ext uri="{FF2B5EF4-FFF2-40B4-BE49-F238E27FC236}">
                  <a16:creationId xmlns:a16="http://schemas.microsoft.com/office/drawing/2014/main" id="{83563D6A-C29A-6131-961B-3872449A4BBD}"/>
                </a:ext>
              </a:extLst>
            </p:cNvPr>
            <p:cNvGrpSpPr/>
            <p:nvPr/>
          </p:nvGrpSpPr>
          <p:grpSpPr>
            <a:xfrm>
              <a:off x="304175" y="374370"/>
              <a:ext cx="4598236" cy="5659367"/>
              <a:chOff x="0" y="0"/>
              <a:chExt cx="660400" cy="812800"/>
            </a:xfrm>
          </p:grpSpPr>
          <p:sp>
            <p:nvSpPr>
              <p:cNvPr id="10" name="Google Shape;391;p21">
                <a:extLst>
                  <a:ext uri="{FF2B5EF4-FFF2-40B4-BE49-F238E27FC236}">
                    <a16:creationId xmlns:a16="http://schemas.microsoft.com/office/drawing/2014/main" id="{9001AFF0-951C-98F2-FDC9-A41230C92B0B}"/>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2;p21">
                <a:extLst>
                  <a:ext uri="{FF2B5EF4-FFF2-40B4-BE49-F238E27FC236}">
                    <a16:creationId xmlns:a16="http://schemas.microsoft.com/office/drawing/2014/main" id="{00E3BA33-2FEB-8404-3D5B-B50DDE6C79C6}"/>
                  </a:ext>
                </a:extLst>
              </p:cNvPr>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 name="Google Shape;393;p21">
              <a:extLst>
                <a:ext uri="{FF2B5EF4-FFF2-40B4-BE49-F238E27FC236}">
                  <a16:creationId xmlns:a16="http://schemas.microsoft.com/office/drawing/2014/main" id="{C666268F-CBBD-EC2D-E4EC-1060FE2A4F49}"/>
                </a:ext>
              </a:extLst>
            </p:cNvPr>
            <p:cNvGrpSpPr/>
            <p:nvPr/>
          </p:nvGrpSpPr>
          <p:grpSpPr>
            <a:xfrm>
              <a:off x="604460" y="743950"/>
              <a:ext cx="3997667" cy="4920205"/>
              <a:chOff x="0" y="0"/>
              <a:chExt cx="660400" cy="812800"/>
            </a:xfrm>
          </p:grpSpPr>
          <p:sp>
            <p:nvSpPr>
              <p:cNvPr id="8" name="Google Shape;394;p21">
                <a:extLst>
                  <a:ext uri="{FF2B5EF4-FFF2-40B4-BE49-F238E27FC236}">
                    <a16:creationId xmlns:a16="http://schemas.microsoft.com/office/drawing/2014/main" id="{65EB420E-AAE3-8040-451E-AA130535C6F3}"/>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95;p21">
                <a:extLst>
                  <a:ext uri="{FF2B5EF4-FFF2-40B4-BE49-F238E27FC236}">
                    <a16:creationId xmlns:a16="http://schemas.microsoft.com/office/drawing/2014/main" id="{2980FD53-213A-1C1D-3A4A-52F7BB3134AC}"/>
                  </a:ext>
                </a:extLst>
              </p:cNvPr>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22"/>
          <p:cNvGrpSpPr/>
          <p:nvPr/>
        </p:nvGrpSpPr>
        <p:grpSpPr>
          <a:xfrm>
            <a:off x="1028700" y="884039"/>
            <a:ext cx="16230600" cy="8374261"/>
            <a:chOff x="0" y="-38100"/>
            <a:chExt cx="4274726" cy="2205567"/>
          </a:xfrm>
        </p:grpSpPr>
        <p:sp>
          <p:nvSpPr>
            <p:cNvPr id="410" name="Google Shape;410;p22"/>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2" name="Google Shape;412;p22"/>
          <p:cNvSpPr txBox="1"/>
          <p:nvPr/>
        </p:nvSpPr>
        <p:spPr>
          <a:xfrm>
            <a:off x="1766932" y="2995702"/>
            <a:ext cx="14754137" cy="1994392"/>
          </a:xfrm>
          <a:prstGeom prst="rect">
            <a:avLst/>
          </a:prstGeom>
          <a:noFill/>
          <a:ln>
            <a:noFill/>
          </a:ln>
        </p:spPr>
        <p:txBody>
          <a:bodyPr spcFirstLastPara="1" wrap="square" lIns="0" tIns="0" rIns="0" bIns="0" anchor="t" anchorCtr="0">
            <a:spAutoFit/>
          </a:bodyPr>
          <a:lstStyle/>
          <a:p>
            <a:pPr lvl="0" algn="ctr">
              <a:lnSpc>
                <a:spcPct val="120000"/>
              </a:lnSpc>
            </a:pPr>
            <a:r>
              <a:rPr lang="es-MX" sz="5400" dirty="0">
                <a:solidFill>
                  <a:srgbClr val="0B1320"/>
                </a:solidFill>
                <a:latin typeface="Playfair Display Black"/>
                <a:ea typeface="Playfair Display Black"/>
                <a:cs typeface="Playfair Display Black"/>
                <a:sym typeface="Playfair Display Black"/>
              </a:rPr>
              <a:t>¿</a:t>
            </a:r>
            <a:r>
              <a:rPr lang="es-ES" sz="5400" dirty="0">
                <a:solidFill>
                  <a:srgbClr val="0B1320"/>
                </a:solidFill>
                <a:latin typeface="Playfair Display Black"/>
                <a:ea typeface="Playfair Display Black"/>
                <a:cs typeface="Playfair Display Black"/>
                <a:sym typeface="Playfair Display Black"/>
              </a:rPr>
              <a:t>Por qué no proponer otro PLC en vez de continuar usando el PLC existente? </a:t>
            </a:r>
            <a:endParaRPr sz="5400" dirty="0"/>
          </a:p>
        </p:txBody>
      </p:sp>
      <p:cxnSp>
        <p:nvCxnSpPr>
          <p:cNvPr id="414" name="Google Shape;414;p22"/>
          <p:cNvCxnSpPr/>
          <p:nvPr/>
        </p:nvCxnSpPr>
        <p:spPr>
          <a:xfrm>
            <a:off x="1766932" y="1886465"/>
            <a:ext cx="12719299" cy="0"/>
          </a:xfrm>
          <a:prstGeom prst="straightConnector1">
            <a:avLst/>
          </a:prstGeom>
          <a:noFill/>
          <a:ln w="38100" cap="flat" cmpd="sng">
            <a:solidFill>
              <a:srgbClr val="0B1320"/>
            </a:solidFill>
            <a:prstDash val="solid"/>
            <a:round/>
            <a:headEnd type="none" w="sm" len="sm"/>
            <a:tailEnd type="none" w="sm" len="sm"/>
          </a:ln>
        </p:spPr>
      </p:cxnSp>
      <p:grpSp>
        <p:nvGrpSpPr>
          <p:cNvPr id="415" name="Google Shape;415;p22"/>
          <p:cNvGrpSpPr/>
          <p:nvPr/>
        </p:nvGrpSpPr>
        <p:grpSpPr>
          <a:xfrm>
            <a:off x="14988611" y="1682141"/>
            <a:ext cx="406823" cy="408647"/>
            <a:chOff x="1813" y="0"/>
            <a:chExt cx="809173" cy="812800"/>
          </a:xfrm>
        </p:grpSpPr>
        <p:sp>
          <p:nvSpPr>
            <p:cNvPr id="416" name="Google Shape;416;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8" name="Google Shape;418;p22"/>
          <p:cNvGrpSpPr/>
          <p:nvPr/>
        </p:nvGrpSpPr>
        <p:grpSpPr>
          <a:xfrm>
            <a:off x="15552286" y="1682141"/>
            <a:ext cx="406823" cy="408647"/>
            <a:chOff x="1813" y="0"/>
            <a:chExt cx="809173" cy="812800"/>
          </a:xfrm>
        </p:grpSpPr>
        <p:sp>
          <p:nvSpPr>
            <p:cNvPr id="419" name="Google Shape;419;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1" name="Google Shape;421;p22"/>
          <p:cNvGrpSpPr/>
          <p:nvPr/>
        </p:nvGrpSpPr>
        <p:grpSpPr>
          <a:xfrm>
            <a:off x="16113333" y="1682141"/>
            <a:ext cx="406823" cy="408647"/>
            <a:chOff x="1813" y="0"/>
            <a:chExt cx="809173" cy="812800"/>
          </a:xfrm>
        </p:grpSpPr>
        <p:sp>
          <p:nvSpPr>
            <p:cNvPr id="422" name="Google Shape;422;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115605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2867188" y="761242"/>
            <a:ext cx="1205865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VENTAJAS DEL PLC EXISTENTE</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 name="Google Shape;159;p15">
            <a:extLst>
              <a:ext uri="{FF2B5EF4-FFF2-40B4-BE49-F238E27FC236}">
                <a16:creationId xmlns:a16="http://schemas.microsoft.com/office/drawing/2014/main" id="{1E3BB154-44F9-2BE3-7A86-BE813098971D}"/>
              </a:ext>
            </a:extLst>
          </p:cNvPr>
          <p:cNvSpPr txBox="1"/>
          <p:nvPr/>
        </p:nvSpPr>
        <p:spPr>
          <a:xfrm>
            <a:off x="838320" y="2991938"/>
            <a:ext cx="15551729" cy="7583615"/>
          </a:xfrm>
          <a:prstGeom prst="rect">
            <a:avLst/>
          </a:prstGeom>
          <a:noFill/>
          <a:ln>
            <a:noFill/>
          </a:ln>
        </p:spPr>
        <p:txBody>
          <a:bodyPr spcFirstLastPara="1" wrap="square" lIns="0" tIns="0" rIns="0" bIns="0" anchor="t" anchorCtr="0">
            <a:spAutoFit/>
          </a:bodyPr>
          <a:lstStyle/>
          <a:p>
            <a:pPr marL="841375" lvl="1" indent="-571500" algn="just">
              <a:lnSpc>
                <a:spcPct val="140016"/>
              </a:lnSpc>
              <a:buClr>
                <a:srgbClr val="0B1320"/>
              </a:buClr>
              <a:buSzPts val="2499"/>
              <a:buFont typeface="Wingdings" panose="05000000000000000000" pitchFamily="2" charset="2"/>
              <a:buChar char="Ø"/>
            </a:pPr>
            <a:r>
              <a:rPr lang="es-ES" sz="3200" dirty="0">
                <a:latin typeface="Roboto" panose="02000000000000000000" pitchFamily="2" charset="0"/>
                <a:ea typeface="Roboto" panose="02000000000000000000" pitchFamily="2" charset="0"/>
                <a:cs typeface="Roboto" panose="02000000000000000000" pitchFamily="2" charset="0"/>
              </a:rPr>
              <a:t>Continuidad y compatibilidad: El uso del PLC existente permite mantener la continuidad en el sistema de control y automatización de la planta. </a:t>
            </a:r>
          </a:p>
          <a:p>
            <a:pPr marL="841375" lvl="1" indent="-571500">
              <a:lnSpc>
                <a:spcPct val="140016"/>
              </a:lnSpc>
              <a:buClr>
                <a:srgbClr val="0B1320"/>
              </a:buClr>
              <a:buSzPts val="2499"/>
              <a:buFont typeface="Wingdings" panose="05000000000000000000" pitchFamily="2" charset="2"/>
              <a:buChar char="Ø"/>
            </a:pPr>
            <a:r>
              <a:rPr lang="es-ES" sz="3200" dirty="0">
                <a:latin typeface="Roboto" panose="02000000000000000000" pitchFamily="2" charset="0"/>
                <a:ea typeface="Roboto" panose="02000000000000000000" pitchFamily="2" charset="0"/>
                <a:cs typeface="Roboto" panose="02000000000000000000" pitchFamily="2" charset="0"/>
              </a:rPr>
              <a:t>Ahorro de costos: La adquisición de un nuevo PLC puede ser una inversión considerable, ya que implica tanto el costo del hardware como el desarrollo de la programación necesaria para su funcionamiento.</a:t>
            </a:r>
          </a:p>
          <a:p>
            <a:pPr marL="841375" lvl="1" indent="-571500">
              <a:lnSpc>
                <a:spcPct val="140016"/>
              </a:lnSpc>
              <a:buClr>
                <a:srgbClr val="0B1320"/>
              </a:buClr>
              <a:buSzPts val="2499"/>
              <a:buFont typeface="Wingdings" panose="05000000000000000000" pitchFamily="2" charset="2"/>
              <a:buChar char="Ø"/>
            </a:pPr>
            <a:r>
              <a:rPr lang="es-ES" sz="3200" dirty="0">
                <a:latin typeface="Roboto" panose="02000000000000000000" pitchFamily="2" charset="0"/>
                <a:ea typeface="Roboto" panose="02000000000000000000" pitchFamily="2" charset="0"/>
                <a:cs typeface="Roboto" panose="02000000000000000000" pitchFamily="2" charset="0"/>
              </a:rPr>
              <a:t>Tiempo de implementación: El uso del PLC existente permite reducir el tiempo de implementación de la electrodesionización en el sistema de tratamiento de agua. </a:t>
            </a:r>
          </a:p>
          <a:p>
            <a:pPr marL="841375" lvl="1" indent="-571500">
              <a:lnSpc>
                <a:spcPct val="140016"/>
              </a:lnSpc>
              <a:buClr>
                <a:srgbClr val="0B1320"/>
              </a:buClr>
              <a:buSzPts val="2499"/>
              <a:buFont typeface="Wingdings" panose="05000000000000000000" pitchFamily="2" charset="2"/>
              <a:buChar char="Ø"/>
            </a:pPr>
            <a:r>
              <a:rPr lang="es-ES" sz="3200" dirty="0">
                <a:latin typeface="Roboto" panose="02000000000000000000" pitchFamily="2" charset="0"/>
                <a:ea typeface="Roboto" panose="02000000000000000000" pitchFamily="2" charset="0"/>
                <a:cs typeface="Roboto" panose="02000000000000000000" pitchFamily="2" charset="0"/>
              </a:rPr>
              <a:t>Es probable que el personal de la planta ya esté familiarizado con el PLC existente y cuente con experiencia en su operación y mantenimiento.</a:t>
            </a:r>
            <a:endParaRPr lang="es-CU" sz="3200" dirty="0">
              <a:latin typeface="Roboto" panose="02000000000000000000" pitchFamily="2" charset="0"/>
              <a:ea typeface="Roboto" panose="02000000000000000000" pitchFamily="2" charset="0"/>
              <a:cs typeface="Roboto" panose="02000000000000000000" pitchFamily="2" charset="0"/>
            </a:endParaRPr>
          </a:p>
          <a:p>
            <a:pPr marL="269875" lvl="1">
              <a:lnSpc>
                <a:spcPct val="140016"/>
              </a:lnSpc>
              <a:buClr>
                <a:srgbClr val="0B1320"/>
              </a:buClr>
              <a:buSzPts val="2499"/>
            </a:pPr>
            <a:endParaRPr lang="es-CU" sz="2800" dirty="0"/>
          </a:p>
          <a:p>
            <a:pPr marL="539749" marR="0" lvl="1" indent="-269874" algn="l" rtl="0">
              <a:lnSpc>
                <a:spcPct val="140016"/>
              </a:lnSpc>
              <a:spcBef>
                <a:spcPts val="0"/>
              </a:spcBef>
              <a:spcAft>
                <a:spcPts val="0"/>
              </a:spcAft>
              <a:buClr>
                <a:srgbClr val="0B1320"/>
              </a:buClr>
              <a:buSzPts val="2499"/>
              <a:buFont typeface="Arial"/>
              <a:buChar char="•"/>
            </a:pPr>
            <a:endParaRPr sz="3600" dirty="0"/>
          </a:p>
        </p:txBody>
      </p:sp>
    </p:spTree>
    <p:extLst>
      <p:ext uri="{BB962C8B-B14F-4D97-AF65-F5344CB8AC3E}">
        <p14:creationId xmlns:p14="http://schemas.microsoft.com/office/powerpoint/2010/main" val="3724956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22"/>
          <p:cNvGrpSpPr/>
          <p:nvPr/>
        </p:nvGrpSpPr>
        <p:grpSpPr>
          <a:xfrm>
            <a:off x="1028700" y="884039"/>
            <a:ext cx="16230600" cy="8374261"/>
            <a:chOff x="0" y="-38100"/>
            <a:chExt cx="4274726" cy="2205567"/>
          </a:xfrm>
        </p:grpSpPr>
        <p:sp>
          <p:nvSpPr>
            <p:cNvPr id="410" name="Google Shape;410;p22"/>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2" name="Google Shape;412;p22"/>
          <p:cNvSpPr txBox="1"/>
          <p:nvPr/>
        </p:nvSpPr>
        <p:spPr>
          <a:xfrm>
            <a:off x="1766932" y="2995702"/>
            <a:ext cx="14754137" cy="2991588"/>
          </a:xfrm>
          <a:prstGeom prst="rect">
            <a:avLst/>
          </a:prstGeom>
          <a:noFill/>
          <a:ln>
            <a:noFill/>
          </a:ln>
        </p:spPr>
        <p:txBody>
          <a:bodyPr spcFirstLastPara="1" wrap="square" lIns="0" tIns="0" rIns="0" bIns="0" anchor="t" anchorCtr="0">
            <a:spAutoFit/>
          </a:bodyPr>
          <a:lstStyle/>
          <a:p>
            <a:pPr lvl="0" algn="ctr">
              <a:lnSpc>
                <a:spcPct val="120000"/>
              </a:lnSpc>
            </a:pPr>
            <a:r>
              <a:rPr lang="es-ES" sz="5400" dirty="0">
                <a:solidFill>
                  <a:srgbClr val="0B1320"/>
                </a:solidFill>
                <a:latin typeface="Playfair Display Black"/>
                <a:ea typeface="Playfair Display Black"/>
                <a:cs typeface="Playfair Display Black"/>
                <a:sym typeface="Playfair Display Black"/>
              </a:rPr>
              <a:t>Cuando habla de sistema SCADA, usted considera que su propuesta es un sistema de monitorización o supervisión.</a:t>
            </a:r>
            <a:endParaRPr sz="5400" dirty="0"/>
          </a:p>
        </p:txBody>
      </p:sp>
      <p:cxnSp>
        <p:nvCxnSpPr>
          <p:cNvPr id="414" name="Google Shape;414;p22"/>
          <p:cNvCxnSpPr/>
          <p:nvPr/>
        </p:nvCxnSpPr>
        <p:spPr>
          <a:xfrm>
            <a:off x="1766932" y="1886465"/>
            <a:ext cx="12719299" cy="0"/>
          </a:xfrm>
          <a:prstGeom prst="straightConnector1">
            <a:avLst/>
          </a:prstGeom>
          <a:noFill/>
          <a:ln w="38100" cap="flat" cmpd="sng">
            <a:solidFill>
              <a:srgbClr val="0B1320"/>
            </a:solidFill>
            <a:prstDash val="solid"/>
            <a:round/>
            <a:headEnd type="none" w="sm" len="sm"/>
            <a:tailEnd type="none" w="sm" len="sm"/>
          </a:ln>
        </p:spPr>
      </p:cxnSp>
      <p:grpSp>
        <p:nvGrpSpPr>
          <p:cNvPr id="415" name="Google Shape;415;p22"/>
          <p:cNvGrpSpPr/>
          <p:nvPr/>
        </p:nvGrpSpPr>
        <p:grpSpPr>
          <a:xfrm>
            <a:off x="14988611" y="1682141"/>
            <a:ext cx="406823" cy="408647"/>
            <a:chOff x="1813" y="0"/>
            <a:chExt cx="809173" cy="812800"/>
          </a:xfrm>
        </p:grpSpPr>
        <p:sp>
          <p:nvSpPr>
            <p:cNvPr id="416" name="Google Shape;416;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8" name="Google Shape;418;p22"/>
          <p:cNvGrpSpPr/>
          <p:nvPr/>
        </p:nvGrpSpPr>
        <p:grpSpPr>
          <a:xfrm>
            <a:off x="15552286" y="1682141"/>
            <a:ext cx="406823" cy="408647"/>
            <a:chOff x="1813" y="0"/>
            <a:chExt cx="809173" cy="812800"/>
          </a:xfrm>
        </p:grpSpPr>
        <p:sp>
          <p:nvSpPr>
            <p:cNvPr id="419" name="Google Shape;419;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1" name="Google Shape;421;p22"/>
          <p:cNvGrpSpPr/>
          <p:nvPr/>
        </p:nvGrpSpPr>
        <p:grpSpPr>
          <a:xfrm>
            <a:off x="16113333" y="1682141"/>
            <a:ext cx="406823" cy="408647"/>
            <a:chOff x="1813" y="0"/>
            <a:chExt cx="809173" cy="812800"/>
          </a:xfrm>
        </p:grpSpPr>
        <p:sp>
          <p:nvSpPr>
            <p:cNvPr id="422" name="Google Shape;422;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861210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665329" y="542164"/>
            <a:ext cx="15077912" cy="2215991"/>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SISTEMA SCADA: ¿MONITORIZACIÓN O SUPERVISIÓN?</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 name="Google Shape;159;p15">
            <a:extLst>
              <a:ext uri="{FF2B5EF4-FFF2-40B4-BE49-F238E27FC236}">
                <a16:creationId xmlns:a16="http://schemas.microsoft.com/office/drawing/2014/main" id="{1E3BB154-44F9-2BE3-7A86-BE813098971D}"/>
              </a:ext>
            </a:extLst>
          </p:cNvPr>
          <p:cNvSpPr txBox="1"/>
          <p:nvPr/>
        </p:nvSpPr>
        <p:spPr>
          <a:xfrm>
            <a:off x="838320" y="4185870"/>
            <a:ext cx="15551729" cy="3877985"/>
          </a:xfrm>
          <a:prstGeom prst="rect">
            <a:avLst/>
          </a:prstGeom>
          <a:noFill/>
          <a:ln>
            <a:noFill/>
          </a:ln>
        </p:spPr>
        <p:txBody>
          <a:bodyPr spcFirstLastPara="1" wrap="square" lIns="0" tIns="0" rIns="0" bIns="0" anchor="t" anchorCtr="0">
            <a:spAutoFit/>
          </a:bodyPr>
          <a:lstStyle/>
          <a:p>
            <a:pPr marL="269875" lvl="1" algn="just">
              <a:lnSpc>
                <a:spcPct val="140016"/>
              </a:lnSpc>
              <a:buClr>
                <a:srgbClr val="0B1320"/>
              </a:buClr>
              <a:buSzPts val="2499"/>
            </a:pPr>
            <a:r>
              <a:rPr lang="es-ES" sz="3600" dirty="0">
                <a:latin typeface="Roboto" panose="02000000000000000000" pitchFamily="2" charset="0"/>
                <a:ea typeface="Roboto" panose="02000000000000000000" pitchFamily="2" charset="0"/>
                <a:cs typeface="Roboto" panose="02000000000000000000" pitchFamily="2" charset="0"/>
              </a:rPr>
              <a:t>Basándonos en los componentes y funcionalidades del sistema SCADA mencionado se considera que es principalmente un sistema de monitorización. Ya que nuestro sistema es incapaz de asegurar el correcto funcionamiento del proceso en situaciones anómalas, lo que es una de las principales características de un sistema de supervisión puro. </a:t>
            </a:r>
            <a:endParaRPr sz="36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571010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2867188" y="761242"/>
            <a:ext cx="12058650" cy="2215991"/>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REQUISITOS DE UN SISTEMA DE SUPERVISIÓN</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 name="Google Shape;159;p15">
            <a:extLst>
              <a:ext uri="{FF2B5EF4-FFF2-40B4-BE49-F238E27FC236}">
                <a16:creationId xmlns:a16="http://schemas.microsoft.com/office/drawing/2014/main" id="{1E3BB154-44F9-2BE3-7A86-BE813098971D}"/>
              </a:ext>
            </a:extLst>
          </p:cNvPr>
          <p:cNvSpPr txBox="1"/>
          <p:nvPr/>
        </p:nvSpPr>
        <p:spPr>
          <a:xfrm>
            <a:off x="1402771" y="4185870"/>
            <a:ext cx="14523804" cy="6808018"/>
          </a:xfrm>
          <a:prstGeom prst="rect">
            <a:avLst/>
          </a:prstGeom>
          <a:noFill/>
          <a:ln>
            <a:noFill/>
          </a:ln>
        </p:spPr>
        <p:txBody>
          <a:bodyPr spcFirstLastPara="1" wrap="square" lIns="0" tIns="0" rIns="0" bIns="0" anchor="t" anchorCtr="0">
            <a:spAutoFit/>
          </a:bodyPr>
          <a:lstStyle/>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 Procesado numérico de las señales (correlaciones, métodos estadísticos, análisis espectral, filtrado, etc.)</a:t>
            </a: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Adquisición, representación y procesado de conocimiento en sus diferentes manifestaciones.</a:t>
            </a: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Organización de la información. (No solo de las variables de proceso sino de cualquier información relativa al proceso como imágenes, manuales, bases de reglas, abstracciones, </a:t>
            </a:r>
            <a:r>
              <a:rPr lang="es-ES" sz="3600" dirty="0" err="1">
                <a:latin typeface="Roboto" panose="02000000000000000000" pitchFamily="2" charset="0"/>
                <a:ea typeface="Roboto" panose="02000000000000000000" pitchFamily="2" charset="0"/>
                <a:cs typeface="Roboto" panose="02000000000000000000" pitchFamily="2" charset="0"/>
              </a:rPr>
              <a:t>etc</a:t>
            </a:r>
            <a:r>
              <a:rPr lang="es-ES" sz="3600" dirty="0">
                <a:latin typeface="Roboto" panose="02000000000000000000" pitchFamily="2" charset="0"/>
                <a:ea typeface="Roboto" panose="02000000000000000000" pitchFamily="2" charset="0"/>
                <a:cs typeface="Roboto" panose="02000000000000000000" pitchFamily="2" charset="0"/>
              </a:rPr>
              <a:t>).</a:t>
            </a:r>
            <a:endParaRPr lang="es-CU" sz="3600" dirty="0">
              <a:latin typeface="Roboto" panose="02000000000000000000" pitchFamily="2" charset="0"/>
              <a:ea typeface="Roboto" panose="02000000000000000000" pitchFamily="2" charset="0"/>
              <a:cs typeface="Roboto" panose="02000000000000000000" pitchFamily="2" charset="0"/>
            </a:endParaRPr>
          </a:p>
          <a:p>
            <a:pPr marL="269875" lvl="1">
              <a:lnSpc>
                <a:spcPct val="140016"/>
              </a:lnSpc>
              <a:buClr>
                <a:srgbClr val="0B1320"/>
              </a:buClr>
              <a:buSzPts val="2499"/>
            </a:pPr>
            <a:endParaRPr lang="es-CU" sz="2800" dirty="0"/>
          </a:p>
          <a:p>
            <a:pPr marL="539749" marR="0" lvl="1" indent="-269874" algn="l" rtl="0">
              <a:lnSpc>
                <a:spcPct val="140016"/>
              </a:lnSpc>
              <a:spcBef>
                <a:spcPts val="0"/>
              </a:spcBef>
              <a:spcAft>
                <a:spcPts val="0"/>
              </a:spcAft>
              <a:buClr>
                <a:srgbClr val="0B1320"/>
              </a:buClr>
              <a:buSzPts val="2499"/>
              <a:buFont typeface="Arial"/>
              <a:buChar char="•"/>
            </a:pPr>
            <a:endParaRPr sz="3600" dirty="0"/>
          </a:p>
        </p:txBody>
      </p:sp>
    </p:spTree>
    <p:extLst>
      <p:ext uri="{BB962C8B-B14F-4D97-AF65-F5344CB8AC3E}">
        <p14:creationId xmlns:p14="http://schemas.microsoft.com/office/powerpoint/2010/main" val="3832025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22"/>
          <p:cNvGrpSpPr/>
          <p:nvPr/>
        </p:nvGrpSpPr>
        <p:grpSpPr>
          <a:xfrm>
            <a:off x="1028700" y="884039"/>
            <a:ext cx="16230600" cy="8374261"/>
            <a:chOff x="0" y="-38100"/>
            <a:chExt cx="4274726" cy="2205567"/>
          </a:xfrm>
        </p:grpSpPr>
        <p:sp>
          <p:nvSpPr>
            <p:cNvPr id="410" name="Google Shape;410;p22"/>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2" name="Google Shape;412;p22"/>
          <p:cNvSpPr txBox="1"/>
          <p:nvPr/>
        </p:nvSpPr>
        <p:spPr>
          <a:xfrm>
            <a:off x="1766932" y="2995702"/>
            <a:ext cx="14754137" cy="5983176"/>
          </a:xfrm>
          <a:prstGeom prst="rect">
            <a:avLst/>
          </a:prstGeom>
          <a:noFill/>
          <a:ln>
            <a:noFill/>
          </a:ln>
        </p:spPr>
        <p:txBody>
          <a:bodyPr spcFirstLastPara="1" wrap="square" lIns="0" tIns="0" rIns="0" bIns="0" anchor="t" anchorCtr="0">
            <a:spAutoFit/>
          </a:bodyPr>
          <a:lstStyle/>
          <a:p>
            <a:pPr lvl="0" algn="ctr">
              <a:lnSpc>
                <a:spcPct val="120000"/>
              </a:lnSpc>
            </a:pPr>
            <a:r>
              <a:rPr lang="es-ES" sz="5400" dirty="0">
                <a:solidFill>
                  <a:srgbClr val="0B1320"/>
                </a:solidFill>
                <a:latin typeface="Playfair Display Black"/>
                <a:ea typeface="Playfair Display Black"/>
                <a:cs typeface="Playfair Display Black"/>
                <a:sym typeface="Playfair Display Black"/>
              </a:rPr>
              <a:t>En el Anexo A expone el diagrama completo P&amp;ID del subsistema de ósmosis inversa. Señale en donde usted considera que se encuentran los puntos más vulnerables donde puedan ocurrir los principales fallos de esta aplicación.</a:t>
            </a:r>
            <a:endParaRPr sz="5400" dirty="0"/>
          </a:p>
        </p:txBody>
      </p:sp>
      <p:cxnSp>
        <p:nvCxnSpPr>
          <p:cNvPr id="414" name="Google Shape;414;p22"/>
          <p:cNvCxnSpPr/>
          <p:nvPr/>
        </p:nvCxnSpPr>
        <p:spPr>
          <a:xfrm>
            <a:off x="1766932" y="1886465"/>
            <a:ext cx="12719299" cy="0"/>
          </a:xfrm>
          <a:prstGeom prst="straightConnector1">
            <a:avLst/>
          </a:prstGeom>
          <a:noFill/>
          <a:ln w="38100" cap="flat" cmpd="sng">
            <a:solidFill>
              <a:srgbClr val="0B1320"/>
            </a:solidFill>
            <a:prstDash val="solid"/>
            <a:round/>
            <a:headEnd type="none" w="sm" len="sm"/>
            <a:tailEnd type="none" w="sm" len="sm"/>
          </a:ln>
        </p:spPr>
      </p:cxnSp>
      <p:grpSp>
        <p:nvGrpSpPr>
          <p:cNvPr id="415" name="Google Shape;415;p22"/>
          <p:cNvGrpSpPr/>
          <p:nvPr/>
        </p:nvGrpSpPr>
        <p:grpSpPr>
          <a:xfrm>
            <a:off x="14988611" y="1682141"/>
            <a:ext cx="406823" cy="408647"/>
            <a:chOff x="1813" y="0"/>
            <a:chExt cx="809173" cy="812800"/>
          </a:xfrm>
        </p:grpSpPr>
        <p:sp>
          <p:nvSpPr>
            <p:cNvPr id="416" name="Google Shape;416;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8" name="Google Shape;418;p22"/>
          <p:cNvGrpSpPr/>
          <p:nvPr/>
        </p:nvGrpSpPr>
        <p:grpSpPr>
          <a:xfrm>
            <a:off x="15552286" y="1682141"/>
            <a:ext cx="406823" cy="408647"/>
            <a:chOff x="1813" y="0"/>
            <a:chExt cx="809173" cy="812800"/>
          </a:xfrm>
        </p:grpSpPr>
        <p:sp>
          <p:nvSpPr>
            <p:cNvPr id="419" name="Google Shape;419;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1" name="Google Shape;421;p22"/>
          <p:cNvGrpSpPr/>
          <p:nvPr/>
        </p:nvGrpSpPr>
        <p:grpSpPr>
          <a:xfrm>
            <a:off x="16113333" y="1682141"/>
            <a:ext cx="406823" cy="408647"/>
            <a:chOff x="1813" y="0"/>
            <a:chExt cx="809173" cy="812800"/>
          </a:xfrm>
        </p:grpSpPr>
        <p:sp>
          <p:nvSpPr>
            <p:cNvPr id="422" name="Google Shape;422;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03751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665329" y="542164"/>
            <a:ext cx="15077912"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DIAGRAMA P&amp;ID</a:t>
            </a:r>
            <a:endParaRPr lang="es-ES" sz="6000" dirty="0"/>
          </a:p>
        </p:txBody>
      </p:sp>
      <p:pic>
        <p:nvPicPr>
          <p:cNvPr id="3" name="Imagen 2">
            <a:extLst>
              <a:ext uri="{FF2B5EF4-FFF2-40B4-BE49-F238E27FC236}">
                <a16:creationId xmlns:a16="http://schemas.microsoft.com/office/drawing/2014/main" id="{71753EC9-1136-8FA8-54A2-94F9A5CBE985}"/>
              </a:ext>
            </a:extLst>
          </p:cNvPr>
          <p:cNvPicPr>
            <a:picLocks noChangeAspect="1"/>
          </p:cNvPicPr>
          <p:nvPr/>
        </p:nvPicPr>
        <p:blipFill>
          <a:blip r:embed="rId3"/>
          <a:stretch>
            <a:fillRect/>
          </a:stretch>
        </p:blipFill>
        <p:spPr>
          <a:xfrm>
            <a:off x="1665329" y="1650160"/>
            <a:ext cx="15077912" cy="8560675"/>
          </a:xfrm>
          <a:prstGeom prst="rect">
            <a:avLst/>
          </a:prstGeom>
        </p:spPr>
      </p:pic>
      <p:cxnSp>
        <p:nvCxnSpPr>
          <p:cNvPr id="5" name="Conector recto de flecha 4">
            <a:extLst>
              <a:ext uri="{FF2B5EF4-FFF2-40B4-BE49-F238E27FC236}">
                <a16:creationId xmlns:a16="http://schemas.microsoft.com/office/drawing/2014/main" id="{A43D19CF-6196-E45F-E825-00D0CF040EBB}"/>
              </a:ext>
            </a:extLst>
          </p:cNvPr>
          <p:cNvCxnSpPr>
            <a:cxnSpLocks/>
          </p:cNvCxnSpPr>
          <p:nvPr/>
        </p:nvCxnSpPr>
        <p:spPr>
          <a:xfrm flipV="1">
            <a:off x="5238750" y="3788615"/>
            <a:ext cx="1428750" cy="81915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1" name="Conector recto de flecha 10">
            <a:extLst>
              <a:ext uri="{FF2B5EF4-FFF2-40B4-BE49-F238E27FC236}">
                <a16:creationId xmlns:a16="http://schemas.microsoft.com/office/drawing/2014/main" id="{936412E0-5442-96F2-E398-864EC9020999}"/>
              </a:ext>
            </a:extLst>
          </p:cNvPr>
          <p:cNvCxnSpPr>
            <a:cxnSpLocks/>
          </p:cNvCxnSpPr>
          <p:nvPr/>
        </p:nvCxnSpPr>
        <p:spPr>
          <a:xfrm flipV="1">
            <a:off x="6838950" y="5527596"/>
            <a:ext cx="762000" cy="127635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
        <p:nvSpPr>
          <p:cNvPr id="14" name="Elipse 13">
            <a:extLst>
              <a:ext uri="{FF2B5EF4-FFF2-40B4-BE49-F238E27FC236}">
                <a16:creationId xmlns:a16="http://schemas.microsoft.com/office/drawing/2014/main" id="{034727E2-9936-BE8D-FC96-303B62C51847}"/>
              </a:ext>
            </a:extLst>
          </p:cNvPr>
          <p:cNvSpPr/>
          <p:nvPr/>
        </p:nvSpPr>
        <p:spPr>
          <a:xfrm>
            <a:off x="6667500" y="2133600"/>
            <a:ext cx="1428750" cy="188595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15" name="Elipse 14">
            <a:extLst>
              <a:ext uri="{FF2B5EF4-FFF2-40B4-BE49-F238E27FC236}">
                <a16:creationId xmlns:a16="http://schemas.microsoft.com/office/drawing/2014/main" id="{A461DFEB-EE6B-9AA7-E975-77286C2B6CC2}"/>
              </a:ext>
            </a:extLst>
          </p:cNvPr>
          <p:cNvSpPr/>
          <p:nvPr/>
        </p:nvSpPr>
        <p:spPr>
          <a:xfrm>
            <a:off x="7600950" y="3775114"/>
            <a:ext cx="962025" cy="1555671"/>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2" name="Rectángulo 1">
            <a:extLst>
              <a:ext uri="{FF2B5EF4-FFF2-40B4-BE49-F238E27FC236}">
                <a16:creationId xmlns:a16="http://schemas.microsoft.com/office/drawing/2014/main" id="{3307C4C6-51B6-3501-5B48-4159E821C676}"/>
              </a:ext>
            </a:extLst>
          </p:cNvPr>
          <p:cNvSpPr/>
          <p:nvPr/>
        </p:nvSpPr>
        <p:spPr>
          <a:xfrm>
            <a:off x="9829800" y="1816100"/>
            <a:ext cx="7643691" cy="5359400"/>
          </a:xfrm>
          <a:prstGeom prst="rect">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s-ES" sz="4000" b="1" dirty="0"/>
              <a:t>En las bombas dosificadoras de metabisulfito </a:t>
            </a:r>
          </a:p>
          <a:p>
            <a:pPr algn="ctr"/>
            <a:endParaRPr lang="es-ES" sz="4000" b="1" dirty="0"/>
          </a:p>
          <a:p>
            <a:pPr algn="just"/>
            <a:r>
              <a:rPr lang="es-ES" sz="2800" dirty="0"/>
              <a:t>Donde la preparación de sosa o metabisulfito en la concentración adecuada se va del las manos del sistema de control y depende solamente de la experiencia y de que el operario se rija por los estipulado en los procedimientos de operación</a:t>
            </a:r>
          </a:p>
        </p:txBody>
      </p:sp>
      <p:sp>
        <p:nvSpPr>
          <p:cNvPr id="4" name="Rectángulo 3">
            <a:extLst>
              <a:ext uri="{FF2B5EF4-FFF2-40B4-BE49-F238E27FC236}">
                <a16:creationId xmlns:a16="http://schemas.microsoft.com/office/drawing/2014/main" id="{4F22C653-8EC9-23ED-2F1F-2F34D3515745}"/>
              </a:ext>
            </a:extLst>
          </p:cNvPr>
          <p:cNvSpPr/>
          <p:nvPr/>
        </p:nvSpPr>
        <p:spPr>
          <a:xfrm>
            <a:off x="9853684" y="1801504"/>
            <a:ext cx="7601803" cy="5377218"/>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s-ES" sz="4000" dirty="0"/>
              <a:t>Filtro de 5 micras</a:t>
            </a:r>
          </a:p>
          <a:p>
            <a:pPr algn="ctr"/>
            <a:endParaRPr lang="es-ES" sz="4000" dirty="0"/>
          </a:p>
          <a:p>
            <a:pPr algn="just"/>
            <a:r>
              <a:rPr lang="es-ES" sz="2800" dirty="0"/>
              <a:t>Donde este filtro puede dejar de funcionar correctamente debido a la falta de mantenimiento. Esto ocurre porque el sistema que tiene el filtro para detectar su suciedad es a través de presión diferencial mediante indicadores locales, en lo cual los operarios deben estar pendiente a esto visitando la planta.</a:t>
            </a:r>
          </a:p>
          <a:p>
            <a:pPr algn="just"/>
            <a:endParaRPr lang="es-ES" sz="3600" dirty="0"/>
          </a:p>
        </p:txBody>
      </p:sp>
    </p:spTree>
    <p:extLst>
      <p:ext uri="{BB962C8B-B14F-4D97-AF65-F5344CB8AC3E}">
        <p14:creationId xmlns:p14="http://schemas.microsoft.com/office/powerpoint/2010/main" val="416771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xit" presetSubtype="0" fill="hold" grpId="1" nodeType="withEffect">
                                  <p:stCondLst>
                                    <p:cond delay="0"/>
                                  </p:stCondLst>
                                  <p:childTnLst>
                                    <p:animEffect transition="out" filter="fade">
                                      <p:cBhvr>
                                        <p:cTn id="23" dur="500"/>
                                        <p:tgtEl>
                                          <p:spTgt spid="2"/>
                                        </p:tgtEl>
                                      </p:cBhvr>
                                    </p:animEffect>
                                    <p:set>
                                      <p:cBhvr>
                                        <p:cTn id="24" dur="1" fill="hold">
                                          <p:stCondLst>
                                            <p:cond delay="499"/>
                                          </p:stCondLst>
                                        </p:cTn>
                                        <p:tgtEl>
                                          <p:spTgt spid="2"/>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2" grpId="0" animBg="1"/>
      <p:bldP spid="2" grpId="1" animBg="1"/>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Shape 83"/>
        <p:cNvGrpSpPr/>
        <p:nvPr/>
      </p:nvGrpSpPr>
      <p:grpSpPr>
        <a:xfrm>
          <a:off x="0" y="0"/>
          <a:ext cx="0" cy="0"/>
          <a:chOff x="0" y="0"/>
          <a:chExt cx="0" cy="0"/>
        </a:xfrm>
      </p:grpSpPr>
      <p:cxnSp>
        <p:nvCxnSpPr>
          <p:cNvPr id="84" name="Google Shape;84;p13"/>
          <p:cNvCxnSpPr/>
          <p:nvPr/>
        </p:nvCxnSpPr>
        <p:spPr>
          <a:xfrm rot="-5400000">
            <a:off x="-4059167" y="4327520"/>
            <a:ext cx="13354541"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3091580" y="4175120"/>
            <a:ext cx="13354541"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2016971" y="4327520"/>
            <a:ext cx="13354541"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768632" y="530413"/>
            <a:ext cx="16411155" cy="8648700"/>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1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90" name="Google Shape;90;p13"/>
          <p:cNvSpPr txBox="1"/>
          <p:nvPr/>
        </p:nvSpPr>
        <p:spPr>
          <a:xfrm>
            <a:off x="1840555" y="1207861"/>
            <a:ext cx="13583366" cy="2659190"/>
          </a:xfrm>
          <a:prstGeom prst="rect">
            <a:avLst/>
          </a:prstGeom>
          <a:noFill/>
          <a:ln>
            <a:noFill/>
          </a:ln>
        </p:spPr>
        <p:txBody>
          <a:bodyPr spcFirstLastPara="1" wrap="square" lIns="0" tIns="0" rIns="0" bIns="0" anchor="t" anchorCtr="0">
            <a:spAutoFit/>
          </a:bodyPr>
          <a:lstStyle/>
          <a:p>
            <a:pPr lvl="0" algn="ctr">
              <a:lnSpc>
                <a:spcPct val="119998"/>
              </a:lnSpc>
            </a:pPr>
            <a:r>
              <a:rPr lang="es-ES" sz="4800" dirty="0">
                <a:solidFill>
                  <a:srgbClr val="0B1320"/>
                </a:solidFill>
                <a:latin typeface="Playfair Display Black"/>
                <a:ea typeface="Playfair Display Black"/>
                <a:cs typeface="Playfair Display Black"/>
                <a:sym typeface="Playfair Display Black"/>
              </a:rPr>
              <a:t>Optimización en el sistema de tratamiento de</a:t>
            </a:r>
            <a:br>
              <a:rPr lang="es-ES" sz="4800" dirty="0">
                <a:solidFill>
                  <a:srgbClr val="0B1320"/>
                </a:solidFill>
                <a:latin typeface="Playfair Display Black"/>
                <a:ea typeface="Playfair Display Black"/>
                <a:cs typeface="Playfair Display Black"/>
                <a:sym typeface="Playfair Display Black"/>
              </a:rPr>
            </a:br>
            <a:r>
              <a:rPr lang="es-ES" sz="4800" dirty="0">
                <a:solidFill>
                  <a:srgbClr val="0B1320"/>
                </a:solidFill>
                <a:latin typeface="Playfair Display Black"/>
                <a:ea typeface="Playfair Display Black"/>
                <a:cs typeface="Playfair Display Black"/>
                <a:sym typeface="Playfair Display Black"/>
              </a:rPr>
              <a:t>agua de la planta de bulbos en Laboratorios AICA UEB</a:t>
            </a:r>
            <a:endParaRPr sz="4800" dirty="0"/>
          </a:p>
        </p:txBody>
      </p:sp>
      <p:grpSp>
        <p:nvGrpSpPr>
          <p:cNvPr id="91" name="Google Shape;91;p13"/>
          <p:cNvGrpSpPr/>
          <p:nvPr/>
        </p:nvGrpSpPr>
        <p:grpSpPr>
          <a:xfrm>
            <a:off x="11472398" y="4929809"/>
            <a:ext cx="5388955" cy="6664041"/>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 name="CuadroTexto 1">
            <a:extLst>
              <a:ext uri="{FF2B5EF4-FFF2-40B4-BE49-F238E27FC236}">
                <a16:creationId xmlns:a16="http://schemas.microsoft.com/office/drawing/2014/main" id="{E5B941DF-5E5A-E86D-43F2-E2D806B07297}"/>
              </a:ext>
            </a:extLst>
          </p:cNvPr>
          <p:cNvSpPr txBox="1"/>
          <p:nvPr/>
        </p:nvSpPr>
        <p:spPr>
          <a:xfrm>
            <a:off x="1833479" y="5153101"/>
            <a:ext cx="5388956" cy="461665"/>
          </a:xfrm>
          <a:prstGeom prst="rect">
            <a:avLst/>
          </a:prstGeom>
          <a:noFill/>
        </p:spPr>
        <p:txBody>
          <a:bodyPr wrap="square" rtlCol="0">
            <a:spAutoFit/>
          </a:bodyPr>
          <a:lstStyle/>
          <a:p>
            <a:r>
              <a:rPr lang="es-ES" sz="2400" dirty="0"/>
              <a:t>Armando Cesar Martin Calderón</a:t>
            </a:r>
          </a:p>
        </p:txBody>
      </p:sp>
      <p:sp>
        <p:nvSpPr>
          <p:cNvPr id="3" name="CuadroTexto 2">
            <a:extLst>
              <a:ext uri="{FF2B5EF4-FFF2-40B4-BE49-F238E27FC236}">
                <a16:creationId xmlns:a16="http://schemas.microsoft.com/office/drawing/2014/main" id="{F6064587-159B-5273-7783-B9173C64CC4E}"/>
              </a:ext>
            </a:extLst>
          </p:cNvPr>
          <p:cNvSpPr txBox="1"/>
          <p:nvPr/>
        </p:nvSpPr>
        <p:spPr>
          <a:xfrm>
            <a:off x="1840555" y="4479920"/>
            <a:ext cx="3120430" cy="584775"/>
          </a:xfrm>
          <a:prstGeom prst="rect">
            <a:avLst/>
          </a:prstGeom>
          <a:noFill/>
        </p:spPr>
        <p:txBody>
          <a:bodyPr wrap="square" rtlCol="0">
            <a:spAutoFit/>
          </a:bodyPr>
          <a:lstStyle/>
          <a:p>
            <a:r>
              <a:rPr lang="es-ES" sz="3200" b="1" dirty="0"/>
              <a:t>Autor</a:t>
            </a:r>
          </a:p>
        </p:txBody>
      </p:sp>
      <p:sp>
        <p:nvSpPr>
          <p:cNvPr id="4" name="CuadroTexto 3">
            <a:extLst>
              <a:ext uri="{FF2B5EF4-FFF2-40B4-BE49-F238E27FC236}">
                <a16:creationId xmlns:a16="http://schemas.microsoft.com/office/drawing/2014/main" id="{621CE7AE-ED44-16B8-A686-5FAB35A9B9C7}"/>
              </a:ext>
            </a:extLst>
          </p:cNvPr>
          <p:cNvSpPr txBox="1"/>
          <p:nvPr/>
        </p:nvSpPr>
        <p:spPr>
          <a:xfrm>
            <a:off x="1833479" y="6970510"/>
            <a:ext cx="5388956" cy="461665"/>
          </a:xfrm>
          <a:prstGeom prst="rect">
            <a:avLst/>
          </a:prstGeom>
          <a:noFill/>
        </p:spPr>
        <p:txBody>
          <a:bodyPr wrap="square" rtlCol="0">
            <a:spAutoFit/>
          </a:bodyPr>
          <a:lstStyle/>
          <a:p>
            <a:r>
              <a:rPr lang="es-ES" sz="2400" dirty="0"/>
              <a:t>Ing. Amanda Martí Coll </a:t>
            </a:r>
          </a:p>
        </p:txBody>
      </p:sp>
      <p:sp>
        <p:nvSpPr>
          <p:cNvPr id="5" name="CuadroTexto 4">
            <a:extLst>
              <a:ext uri="{FF2B5EF4-FFF2-40B4-BE49-F238E27FC236}">
                <a16:creationId xmlns:a16="http://schemas.microsoft.com/office/drawing/2014/main" id="{161B78A9-D917-1042-A4CE-AE021F8F08DC}"/>
              </a:ext>
            </a:extLst>
          </p:cNvPr>
          <p:cNvSpPr txBox="1"/>
          <p:nvPr/>
        </p:nvSpPr>
        <p:spPr>
          <a:xfrm>
            <a:off x="1840555" y="6297329"/>
            <a:ext cx="3120430" cy="584775"/>
          </a:xfrm>
          <a:prstGeom prst="rect">
            <a:avLst/>
          </a:prstGeom>
          <a:noFill/>
        </p:spPr>
        <p:txBody>
          <a:bodyPr wrap="square" rtlCol="0">
            <a:spAutoFit/>
          </a:bodyPr>
          <a:lstStyle/>
          <a:p>
            <a:r>
              <a:rPr lang="es-ES" sz="3200" b="1" dirty="0"/>
              <a:t>Tutores</a:t>
            </a:r>
          </a:p>
        </p:txBody>
      </p:sp>
      <p:sp>
        <p:nvSpPr>
          <p:cNvPr id="8" name="CuadroTexto 7">
            <a:extLst>
              <a:ext uri="{FF2B5EF4-FFF2-40B4-BE49-F238E27FC236}">
                <a16:creationId xmlns:a16="http://schemas.microsoft.com/office/drawing/2014/main" id="{553D8107-3277-BDC1-D898-1B508B520950}"/>
              </a:ext>
            </a:extLst>
          </p:cNvPr>
          <p:cNvSpPr txBox="1"/>
          <p:nvPr/>
        </p:nvSpPr>
        <p:spPr>
          <a:xfrm>
            <a:off x="1817495" y="7520581"/>
            <a:ext cx="5388956" cy="461665"/>
          </a:xfrm>
          <a:prstGeom prst="rect">
            <a:avLst/>
          </a:prstGeom>
          <a:noFill/>
        </p:spPr>
        <p:txBody>
          <a:bodyPr wrap="square" rtlCol="0">
            <a:spAutoFit/>
          </a:bodyPr>
          <a:lstStyle/>
          <a:p>
            <a:r>
              <a:rPr lang="es-ES" sz="2400" dirty="0"/>
              <a:t>Ing. </a:t>
            </a:r>
            <a:r>
              <a:rPr lang="es-ES" sz="2400" dirty="0" err="1"/>
              <a:t>Rosaine</a:t>
            </a:r>
            <a:r>
              <a:rPr lang="es-ES" sz="2400" dirty="0"/>
              <a:t> Ayala Gispert </a:t>
            </a:r>
          </a:p>
        </p:txBody>
      </p:sp>
      <p:pic>
        <p:nvPicPr>
          <p:cNvPr id="10" name="Imagen 9">
            <a:extLst>
              <a:ext uri="{FF2B5EF4-FFF2-40B4-BE49-F238E27FC236}">
                <a16:creationId xmlns:a16="http://schemas.microsoft.com/office/drawing/2014/main" id="{6912D43B-7307-201B-EFBF-C7CD8709EB50}"/>
              </a:ext>
            </a:extLst>
          </p:cNvPr>
          <p:cNvPicPr>
            <a:picLocks noChangeAspect="1"/>
          </p:cNvPicPr>
          <p:nvPr/>
        </p:nvPicPr>
        <p:blipFill>
          <a:blip r:embed="rId3"/>
          <a:stretch>
            <a:fillRect/>
          </a:stretch>
        </p:blipFill>
        <p:spPr>
          <a:xfrm>
            <a:off x="12259314" y="7116417"/>
            <a:ext cx="3817415" cy="1924225"/>
          </a:xfrm>
          <a:prstGeom prst="rect">
            <a:avLst/>
          </a:prstGeom>
        </p:spPr>
      </p:pic>
      <p:pic>
        <p:nvPicPr>
          <p:cNvPr id="7" name="Imagen 6">
            <a:extLst>
              <a:ext uri="{FF2B5EF4-FFF2-40B4-BE49-F238E27FC236}">
                <a16:creationId xmlns:a16="http://schemas.microsoft.com/office/drawing/2014/main" id="{C3B7BD2C-B5AA-D420-53FC-1579D2CD6D50}"/>
              </a:ext>
            </a:extLst>
          </p:cNvPr>
          <p:cNvPicPr>
            <a:picLocks noChangeAspect="1"/>
          </p:cNvPicPr>
          <p:nvPr/>
        </p:nvPicPr>
        <p:blipFill>
          <a:blip r:embed="rId4"/>
          <a:stretch>
            <a:fillRect/>
          </a:stretch>
        </p:blipFill>
        <p:spPr>
          <a:xfrm>
            <a:off x="13671104" y="5920199"/>
            <a:ext cx="1342857" cy="961905"/>
          </a:xfrm>
          <a:prstGeom prst="rect">
            <a:avLst/>
          </a:prstGeom>
        </p:spPr>
      </p:pic>
    </p:spTree>
    <p:extLst>
      <p:ext uri="{BB962C8B-B14F-4D97-AF65-F5344CB8AC3E}">
        <p14:creationId xmlns:p14="http://schemas.microsoft.com/office/powerpoint/2010/main" val="199859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028700" y="11231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OBJETIVO GENERAL</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 name="Google Shape;413;p22">
            <a:extLst>
              <a:ext uri="{FF2B5EF4-FFF2-40B4-BE49-F238E27FC236}">
                <a16:creationId xmlns:a16="http://schemas.microsoft.com/office/drawing/2014/main" id="{BAF8C221-1B19-07B9-1543-A43B77542A95}"/>
              </a:ext>
            </a:extLst>
          </p:cNvPr>
          <p:cNvSpPr txBox="1"/>
          <p:nvPr/>
        </p:nvSpPr>
        <p:spPr>
          <a:xfrm>
            <a:off x="2513018" y="3274116"/>
            <a:ext cx="12804764" cy="2326791"/>
          </a:xfrm>
          <a:prstGeom prst="rect">
            <a:avLst/>
          </a:prstGeom>
          <a:noFill/>
          <a:ln>
            <a:noFill/>
          </a:ln>
        </p:spPr>
        <p:txBody>
          <a:bodyPr spcFirstLastPara="1" wrap="square" lIns="0" tIns="0" rIns="0" bIns="0" anchor="t" anchorCtr="0">
            <a:spAutoFit/>
          </a:bodyPr>
          <a:lstStyle/>
          <a:p>
            <a:pPr algn="ctr">
              <a:lnSpc>
                <a:spcPct val="140000"/>
              </a:lnSpc>
            </a:pPr>
            <a:r>
              <a:rPr lang="es-ES" sz="3600" dirty="0">
                <a:latin typeface="Roboto" panose="02000000000000000000" pitchFamily="2" charset="0"/>
                <a:ea typeface="Roboto" panose="02000000000000000000" pitchFamily="2" charset="0"/>
                <a:cs typeface="Roboto" panose="02000000000000000000" pitchFamily="2" charset="0"/>
              </a:rPr>
              <a:t>M</a:t>
            </a:r>
            <a:r>
              <a:rPr lang="es-ES" sz="3600" b="0" i="0" dirty="0">
                <a:latin typeface="Roboto" panose="02000000000000000000" pitchFamily="2" charset="0"/>
                <a:ea typeface="Roboto" panose="02000000000000000000" pitchFamily="2" charset="0"/>
                <a:cs typeface="Roboto" panose="02000000000000000000" pitchFamily="2" charset="0"/>
              </a:rPr>
              <a:t>ejorar y estabilizar la calidad del agua purificada y el agua para inyección en la planta de AICA mediante la implementación del EDI.</a:t>
            </a:r>
          </a:p>
        </p:txBody>
      </p:sp>
    </p:spTree>
    <p:extLst>
      <p:ext uri="{BB962C8B-B14F-4D97-AF65-F5344CB8AC3E}">
        <p14:creationId xmlns:p14="http://schemas.microsoft.com/office/powerpoint/2010/main" val="1628920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028700" y="11231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OBJETIVOS ESPECÍFICOS</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 name="Google Shape;159;p15">
            <a:extLst>
              <a:ext uri="{FF2B5EF4-FFF2-40B4-BE49-F238E27FC236}">
                <a16:creationId xmlns:a16="http://schemas.microsoft.com/office/drawing/2014/main" id="{1E3BB154-44F9-2BE3-7A86-BE813098971D}"/>
              </a:ext>
            </a:extLst>
          </p:cNvPr>
          <p:cNvSpPr txBox="1"/>
          <p:nvPr/>
        </p:nvSpPr>
        <p:spPr>
          <a:xfrm>
            <a:off x="2867188" y="3179179"/>
            <a:ext cx="13077318" cy="7583615"/>
          </a:xfrm>
          <a:prstGeom prst="rect">
            <a:avLst/>
          </a:prstGeom>
          <a:noFill/>
          <a:ln>
            <a:noFill/>
          </a:ln>
        </p:spPr>
        <p:txBody>
          <a:bodyPr spcFirstLastPara="1" wrap="square" lIns="0" tIns="0" rIns="0" bIns="0" anchor="t" anchorCtr="0">
            <a:spAutoFit/>
          </a:bodyPr>
          <a:lstStyle/>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Evaluar la situación actual del proceso de tratamiento de agua en la planta de bulbos de AICA.</a:t>
            </a:r>
            <a:endParaRPr lang="es-CU" sz="3600" dirty="0">
              <a:latin typeface="Roboto" panose="02000000000000000000" pitchFamily="2" charset="0"/>
              <a:ea typeface="Roboto" panose="02000000000000000000" pitchFamily="2" charset="0"/>
              <a:cs typeface="Roboto" panose="02000000000000000000" pitchFamily="2" charset="0"/>
            </a:endParaRP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Investigar y proponer la implementación del EDI como etapa posterior al proceso de ósmosis inversa de doble etapa.</a:t>
            </a:r>
            <a:endParaRPr lang="es-CU" sz="3600" dirty="0">
              <a:latin typeface="Roboto" panose="02000000000000000000" pitchFamily="2" charset="0"/>
              <a:ea typeface="Roboto" panose="02000000000000000000" pitchFamily="2" charset="0"/>
              <a:cs typeface="Roboto" panose="02000000000000000000" pitchFamily="2" charset="0"/>
            </a:endParaRP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Analizar los requisitos técnicos, económicos y regulatorios para la implementación del EDI en la planta.</a:t>
            </a: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Proponer instrumentación para la integración del EDI así como las consideraciones a tener para su correcto control.</a:t>
            </a:r>
            <a:endParaRPr lang="es-CU" sz="3600" dirty="0">
              <a:latin typeface="Roboto" panose="02000000000000000000" pitchFamily="2" charset="0"/>
              <a:ea typeface="Roboto" panose="02000000000000000000" pitchFamily="2" charset="0"/>
              <a:cs typeface="Roboto" panose="02000000000000000000" pitchFamily="2" charset="0"/>
            </a:endParaRPr>
          </a:p>
          <a:p>
            <a:pPr marL="269875" lvl="1">
              <a:lnSpc>
                <a:spcPct val="140016"/>
              </a:lnSpc>
              <a:buClr>
                <a:srgbClr val="0B1320"/>
              </a:buClr>
              <a:buSzPts val="2499"/>
            </a:pPr>
            <a:endParaRPr lang="es-CU" sz="2800" dirty="0"/>
          </a:p>
          <a:p>
            <a:pPr marL="539749" marR="0" lvl="1" indent="-269874" algn="l" rtl="0">
              <a:lnSpc>
                <a:spcPct val="140016"/>
              </a:lnSpc>
              <a:spcBef>
                <a:spcPts val="0"/>
              </a:spcBef>
              <a:spcAft>
                <a:spcPts val="0"/>
              </a:spcAft>
              <a:buClr>
                <a:srgbClr val="0B1320"/>
              </a:buClr>
              <a:buSzPts val="2499"/>
              <a:buFont typeface="Arial"/>
              <a:buChar char="•"/>
            </a:pPr>
            <a:endParaRPr sz="3600" dirty="0"/>
          </a:p>
        </p:txBody>
      </p:sp>
    </p:spTree>
    <p:extLst>
      <p:ext uri="{BB962C8B-B14F-4D97-AF65-F5344CB8AC3E}">
        <p14:creationId xmlns:p14="http://schemas.microsoft.com/office/powerpoint/2010/main" val="3488568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028700" y="11231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HIPÓTESIS</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 name="Google Shape;413;p22">
            <a:extLst>
              <a:ext uri="{FF2B5EF4-FFF2-40B4-BE49-F238E27FC236}">
                <a16:creationId xmlns:a16="http://schemas.microsoft.com/office/drawing/2014/main" id="{BAF8C221-1B19-07B9-1543-A43B77542A95}"/>
              </a:ext>
            </a:extLst>
          </p:cNvPr>
          <p:cNvSpPr txBox="1"/>
          <p:nvPr/>
        </p:nvSpPr>
        <p:spPr>
          <a:xfrm>
            <a:off x="2513018" y="3274116"/>
            <a:ext cx="12804764" cy="3102388"/>
          </a:xfrm>
          <a:prstGeom prst="rect">
            <a:avLst/>
          </a:prstGeom>
          <a:noFill/>
          <a:ln>
            <a:noFill/>
          </a:ln>
        </p:spPr>
        <p:txBody>
          <a:bodyPr spcFirstLastPara="1" wrap="square" lIns="0" tIns="0" rIns="0" bIns="0" anchor="t" anchorCtr="0">
            <a:spAutoFit/>
          </a:bodyPr>
          <a:lstStyle/>
          <a:p>
            <a:pPr algn="ctr">
              <a:lnSpc>
                <a:spcPct val="140000"/>
              </a:lnSpc>
            </a:pPr>
            <a:r>
              <a:rPr lang="es-ES" sz="3600" b="0" i="0" dirty="0">
                <a:latin typeface="Roboto" panose="02000000000000000000" pitchFamily="2" charset="0"/>
                <a:ea typeface="Roboto" panose="02000000000000000000" pitchFamily="2" charset="0"/>
                <a:cs typeface="Roboto" panose="02000000000000000000" pitchFamily="2" charset="0"/>
              </a:rPr>
              <a:t>La implementación del EDI como etapa posterior al proceso de ósmosis inversa de doble etapa mejorará significativamente la calidad y estabilidad del agua purificada y el agua para inyección en la planta de AICA</a:t>
            </a:r>
          </a:p>
        </p:txBody>
      </p:sp>
    </p:spTree>
    <p:extLst>
      <p:ext uri="{BB962C8B-B14F-4D97-AF65-F5344CB8AC3E}">
        <p14:creationId xmlns:p14="http://schemas.microsoft.com/office/powerpoint/2010/main" val="210264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21"/>
        <p:cNvGrpSpPr/>
        <p:nvPr/>
      </p:nvGrpSpPr>
      <p:grpSpPr>
        <a:xfrm>
          <a:off x="0" y="0"/>
          <a:ext cx="0" cy="0"/>
          <a:chOff x="0" y="0"/>
          <a:chExt cx="0" cy="0"/>
        </a:xfrm>
      </p:grpSpPr>
      <p:grpSp>
        <p:nvGrpSpPr>
          <p:cNvPr id="1022" name="Google Shape;1022;p40"/>
          <p:cNvGrpSpPr/>
          <p:nvPr/>
        </p:nvGrpSpPr>
        <p:grpSpPr>
          <a:xfrm>
            <a:off x="9723041" y="3654747"/>
            <a:ext cx="371556" cy="373221"/>
            <a:chOff x="1813" y="0"/>
            <a:chExt cx="809173" cy="812800"/>
          </a:xfrm>
        </p:grpSpPr>
        <p:sp>
          <p:nvSpPr>
            <p:cNvPr id="1023" name="Google Shape;1023;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5" name="Google Shape;1025;p40"/>
          <p:cNvGrpSpPr/>
          <p:nvPr/>
        </p:nvGrpSpPr>
        <p:grpSpPr>
          <a:xfrm>
            <a:off x="5290383" y="3682780"/>
            <a:ext cx="371556" cy="373221"/>
            <a:chOff x="1813" y="0"/>
            <a:chExt cx="809173" cy="812800"/>
          </a:xfrm>
        </p:grpSpPr>
        <p:sp>
          <p:nvSpPr>
            <p:cNvPr id="1026" name="Google Shape;1026;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28" name="Google Shape;1028;p40"/>
          <p:cNvSpPr txBox="1"/>
          <p:nvPr/>
        </p:nvSpPr>
        <p:spPr>
          <a:xfrm>
            <a:off x="10443559" y="378689"/>
            <a:ext cx="7350616" cy="2215991"/>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s-ES" sz="6000" b="0" i="0" u="none" strike="noStrike" cap="none" dirty="0">
                <a:solidFill>
                  <a:srgbClr val="0B1320"/>
                </a:solidFill>
                <a:latin typeface="Playfair Display Black"/>
                <a:ea typeface="Playfair Display Black"/>
                <a:cs typeface="Playfair Display Black"/>
                <a:sym typeface="Playfair Display Black"/>
              </a:rPr>
              <a:t>DESCRIPCIÓN</a:t>
            </a:r>
            <a:r>
              <a:rPr lang="en-US" sz="6000" b="0" i="0" u="none" strike="noStrike" cap="none" dirty="0">
                <a:solidFill>
                  <a:srgbClr val="0B1320"/>
                </a:solidFill>
                <a:latin typeface="Playfair Display Black"/>
                <a:ea typeface="Playfair Display Black"/>
                <a:cs typeface="Playfair Display Black"/>
                <a:sym typeface="Playfair Display Black"/>
              </a:rPr>
              <a:t> DEL </a:t>
            </a:r>
            <a:r>
              <a:rPr lang="es-ES" sz="6000" b="0" i="0" u="none" strike="noStrike" cap="none" dirty="0">
                <a:solidFill>
                  <a:srgbClr val="0B1320"/>
                </a:solidFill>
                <a:latin typeface="Playfair Display Black"/>
                <a:ea typeface="Playfair Display Black"/>
                <a:cs typeface="Playfair Display Black"/>
                <a:sym typeface="Playfair Display Black"/>
              </a:rPr>
              <a:t>PROCESO</a:t>
            </a:r>
            <a:endParaRPr lang="es-ES" sz="6000" dirty="0"/>
          </a:p>
        </p:txBody>
      </p:sp>
      <p:sp>
        <p:nvSpPr>
          <p:cNvPr id="1036" name="Google Shape;1036;p40"/>
          <p:cNvSpPr txBox="1"/>
          <p:nvPr/>
        </p:nvSpPr>
        <p:spPr>
          <a:xfrm>
            <a:off x="4695706" y="4442010"/>
            <a:ext cx="3899257" cy="1033745"/>
          </a:xfrm>
          <a:prstGeom prst="rect">
            <a:avLst/>
          </a:prstGeom>
          <a:noFill/>
          <a:ln>
            <a:noFill/>
          </a:ln>
        </p:spPr>
        <p:txBody>
          <a:bodyPr spcFirstLastPara="1" wrap="square" lIns="0" tIns="0" rIns="0" bIns="0" anchor="t" anchorCtr="0">
            <a:spAutoFit/>
          </a:bodyPr>
          <a:lstStyle/>
          <a:p>
            <a:pPr marL="0" marR="0" lvl="0" indent="0" rtl="0">
              <a:lnSpc>
                <a:spcPct val="140016"/>
              </a:lnSpc>
              <a:spcBef>
                <a:spcPts val="0"/>
              </a:spcBef>
              <a:spcAft>
                <a:spcPts val="0"/>
              </a:spcAft>
              <a:buNone/>
            </a:pPr>
            <a:r>
              <a:rPr lang="es-ES" sz="2399" dirty="0">
                <a:solidFill>
                  <a:srgbClr val="0B1320"/>
                </a:solidFill>
                <a:latin typeface="Roboto"/>
                <a:ea typeface="Roboto"/>
                <a:cs typeface="Roboto"/>
                <a:sym typeface="Roboto"/>
              </a:rPr>
              <a:t>Almacenamiento en el tanque de agua pretratada</a:t>
            </a:r>
            <a:endParaRPr lang="es-ES" dirty="0"/>
          </a:p>
        </p:txBody>
      </p:sp>
      <p:cxnSp>
        <p:nvCxnSpPr>
          <p:cNvPr id="1041" name="Google Shape;1041;p40"/>
          <p:cNvCxnSpPr/>
          <p:nvPr/>
        </p:nvCxnSpPr>
        <p:spPr>
          <a:xfrm rot="-15209">
            <a:off x="10095494" y="3822308"/>
            <a:ext cx="4061054" cy="0"/>
          </a:xfrm>
          <a:prstGeom prst="straightConnector1">
            <a:avLst/>
          </a:prstGeom>
          <a:noFill/>
          <a:ln w="38100" cap="flat" cmpd="sng">
            <a:solidFill>
              <a:srgbClr val="000000"/>
            </a:solidFill>
            <a:prstDash val="solid"/>
            <a:round/>
            <a:headEnd type="none" w="sm" len="sm"/>
            <a:tailEnd type="none" w="sm" len="sm"/>
          </a:ln>
        </p:spPr>
      </p:cxnSp>
      <p:cxnSp>
        <p:nvCxnSpPr>
          <p:cNvPr id="1042" name="Google Shape;1042;p40"/>
          <p:cNvCxnSpPr/>
          <p:nvPr/>
        </p:nvCxnSpPr>
        <p:spPr>
          <a:xfrm rot="-15209">
            <a:off x="5662836" y="3850341"/>
            <a:ext cx="4061054" cy="0"/>
          </a:xfrm>
          <a:prstGeom prst="straightConnector1">
            <a:avLst/>
          </a:prstGeom>
          <a:noFill/>
          <a:ln w="38100" cap="flat" cmpd="sng">
            <a:solidFill>
              <a:srgbClr val="000000"/>
            </a:solidFill>
            <a:prstDash val="solid"/>
            <a:round/>
            <a:headEnd type="none" w="sm" len="sm"/>
            <a:tailEnd type="none" w="sm" len="sm"/>
          </a:ln>
        </p:spPr>
      </p:cxnSp>
      <p:cxnSp>
        <p:nvCxnSpPr>
          <p:cNvPr id="1043" name="Google Shape;1043;p40"/>
          <p:cNvCxnSpPr/>
          <p:nvPr/>
        </p:nvCxnSpPr>
        <p:spPr>
          <a:xfrm rot="24429">
            <a:off x="14529782" y="3808954"/>
            <a:ext cx="3758266" cy="0"/>
          </a:xfrm>
          <a:prstGeom prst="straightConnector1">
            <a:avLst/>
          </a:prstGeom>
          <a:noFill/>
          <a:ln w="38100" cap="flat" cmpd="sng">
            <a:solidFill>
              <a:srgbClr val="000000"/>
            </a:solidFill>
            <a:prstDash val="solid"/>
            <a:round/>
            <a:headEnd type="none" w="sm" len="sm"/>
            <a:tailEnd type="none" w="sm" len="sm"/>
          </a:ln>
        </p:spPr>
      </p:cxnSp>
      <p:grpSp>
        <p:nvGrpSpPr>
          <p:cNvPr id="1044" name="Google Shape;1044;p40"/>
          <p:cNvGrpSpPr/>
          <p:nvPr/>
        </p:nvGrpSpPr>
        <p:grpSpPr>
          <a:xfrm>
            <a:off x="14157444" y="3626714"/>
            <a:ext cx="371556" cy="373221"/>
            <a:chOff x="1813" y="0"/>
            <a:chExt cx="809173" cy="812800"/>
          </a:xfrm>
        </p:grpSpPr>
        <p:sp>
          <p:nvSpPr>
            <p:cNvPr id="1045" name="Google Shape;1045;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051" name="Google Shape;1051;p40"/>
          <p:cNvCxnSpPr>
            <a:cxnSpLocks/>
            <a:endCxn id="1058" idx="1"/>
          </p:cNvCxnSpPr>
          <p:nvPr/>
        </p:nvCxnSpPr>
        <p:spPr>
          <a:xfrm flipV="1">
            <a:off x="-117987" y="7273803"/>
            <a:ext cx="9674659" cy="34990"/>
          </a:xfrm>
          <a:prstGeom prst="straightConnector1">
            <a:avLst/>
          </a:prstGeom>
          <a:noFill/>
          <a:ln w="38100" cap="flat" cmpd="sng">
            <a:solidFill>
              <a:srgbClr val="000000"/>
            </a:solidFill>
            <a:prstDash val="solid"/>
            <a:round/>
            <a:headEnd type="none" w="sm" len="sm"/>
            <a:tailEnd type="none" w="sm" len="sm"/>
          </a:ln>
        </p:spPr>
      </p:cxnSp>
      <p:grpSp>
        <p:nvGrpSpPr>
          <p:cNvPr id="1056" name="Google Shape;1056;p40"/>
          <p:cNvGrpSpPr/>
          <p:nvPr/>
        </p:nvGrpSpPr>
        <p:grpSpPr>
          <a:xfrm>
            <a:off x="9522515" y="7100314"/>
            <a:ext cx="371556" cy="373221"/>
            <a:chOff x="1813" y="0"/>
            <a:chExt cx="809173" cy="812800"/>
          </a:xfrm>
        </p:grpSpPr>
        <p:sp>
          <p:nvSpPr>
            <p:cNvPr id="1057" name="Google Shape;1057;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9" name="Google Shape;1059;p40"/>
          <p:cNvGrpSpPr/>
          <p:nvPr/>
        </p:nvGrpSpPr>
        <p:grpSpPr>
          <a:xfrm>
            <a:off x="15576838" y="6546373"/>
            <a:ext cx="6078519" cy="7481254"/>
            <a:chOff x="0" y="0"/>
            <a:chExt cx="8104692" cy="9975005"/>
          </a:xfrm>
        </p:grpSpPr>
        <p:grpSp>
          <p:nvGrpSpPr>
            <p:cNvPr id="1060" name="Google Shape;1060;p40"/>
            <p:cNvGrpSpPr/>
            <p:nvPr/>
          </p:nvGrpSpPr>
          <p:grpSpPr>
            <a:xfrm>
              <a:off x="0" y="0"/>
              <a:ext cx="8104692" cy="9975005"/>
              <a:chOff x="0" y="0"/>
              <a:chExt cx="660400" cy="812800"/>
            </a:xfrm>
          </p:grpSpPr>
          <p:sp>
            <p:nvSpPr>
              <p:cNvPr id="1061" name="Google Shape;1061;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63" name="Google Shape;1063;p40"/>
            <p:cNvGrpSpPr/>
            <p:nvPr/>
          </p:nvGrpSpPr>
          <p:grpSpPr>
            <a:xfrm>
              <a:off x="473486" y="582752"/>
              <a:ext cx="7157719" cy="8809501"/>
              <a:chOff x="0" y="0"/>
              <a:chExt cx="660400" cy="812800"/>
            </a:xfrm>
          </p:grpSpPr>
          <p:sp>
            <p:nvSpPr>
              <p:cNvPr id="1064" name="Google Shape;1064;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66" name="Google Shape;1066;p40"/>
            <p:cNvGrpSpPr/>
            <p:nvPr/>
          </p:nvGrpSpPr>
          <p:grpSpPr>
            <a:xfrm>
              <a:off x="940916" y="1158050"/>
              <a:ext cx="6222860" cy="7658905"/>
              <a:chOff x="0" y="0"/>
              <a:chExt cx="660400" cy="812800"/>
            </a:xfrm>
          </p:grpSpPr>
          <p:sp>
            <p:nvSpPr>
              <p:cNvPr id="1067" name="Google Shape;1067;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69" name="Google Shape;1069;p40"/>
          <p:cNvGrpSpPr/>
          <p:nvPr/>
        </p:nvGrpSpPr>
        <p:grpSpPr>
          <a:xfrm rot="10800000">
            <a:off x="-2780522" y="-1684278"/>
            <a:ext cx="6348151" cy="7813109"/>
            <a:chOff x="0" y="0"/>
            <a:chExt cx="8464201" cy="10417478"/>
          </a:xfrm>
        </p:grpSpPr>
        <p:grpSp>
          <p:nvGrpSpPr>
            <p:cNvPr id="1070" name="Google Shape;1070;p40"/>
            <p:cNvGrpSpPr/>
            <p:nvPr/>
          </p:nvGrpSpPr>
          <p:grpSpPr>
            <a:xfrm>
              <a:off x="0" y="0"/>
              <a:ext cx="8464201" cy="10417478"/>
              <a:chOff x="0" y="0"/>
              <a:chExt cx="660400" cy="812800"/>
            </a:xfrm>
          </p:grpSpPr>
          <p:sp>
            <p:nvSpPr>
              <p:cNvPr id="1071" name="Google Shape;1071;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3" name="Google Shape;1073;p40"/>
            <p:cNvGrpSpPr/>
            <p:nvPr/>
          </p:nvGrpSpPr>
          <p:grpSpPr>
            <a:xfrm>
              <a:off x="494489" y="608602"/>
              <a:ext cx="7475223" cy="9200274"/>
              <a:chOff x="0" y="0"/>
              <a:chExt cx="660400" cy="812800"/>
            </a:xfrm>
          </p:grpSpPr>
          <p:sp>
            <p:nvSpPr>
              <p:cNvPr id="1074" name="Google Shape;1074;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6" name="Google Shape;1076;p40"/>
            <p:cNvGrpSpPr/>
            <p:nvPr/>
          </p:nvGrpSpPr>
          <p:grpSpPr>
            <a:xfrm>
              <a:off x="982653" y="1209419"/>
              <a:ext cx="6498895" cy="7998640"/>
              <a:chOff x="0" y="0"/>
              <a:chExt cx="660400" cy="812800"/>
            </a:xfrm>
          </p:grpSpPr>
          <p:sp>
            <p:nvSpPr>
              <p:cNvPr id="1077" name="Google Shape;1077;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 name="Google Shape;1040;p40">
            <a:extLst>
              <a:ext uri="{FF2B5EF4-FFF2-40B4-BE49-F238E27FC236}">
                <a16:creationId xmlns:a16="http://schemas.microsoft.com/office/drawing/2014/main" id="{6445C615-357A-818A-A1CB-D31E25CEC566}"/>
              </a:ext>
            </a:extLst>
          </p:cNvPr>
          <p:cNvSpPr txBox="1"/>
          <p:nvPr/>
        </p:nvSpPr>
        <p:spPr>
          <a:xfrm>
            <a:off x="9287397" y="4388920"/>
            <a:ext cx="3364925" cy="1120307"/>
          </a:xfrm>
          <a:prstGeom prst="rect">
            <a:avLst/>
          </a:prstGeom>
          <a:noFill/>
          <a:ln>
            <a:noFill/>
          </a:ln>
        </p:spPr>
        <p:txBody>
          <a:bodyPr spcFirstLastPara="1" wrap="square" lIns="0" tIns="0" rIns="0" bIns="0" anchor="t" anchorCtr="0">
            <a:spAutoFit/>
          </a:bodyPr>
          <a:lstStyle/>
          <a:p>
            <a:pPr marL="0" marR="0" lvl="0" indent="0" rtl="0">
              <a:lnSpc>
                <a:spcPct val="140016"/>
              </a:lnSpc>
              <a:spcBef>
                <a:spcPts val="0"/>
              </a:spcBef>
              <a:spcAft>
                <a:spcPts val="0"/>
              </a:spcAft>
              <a:buNone/>
            </a:pPr>
            <a:r>
              <a:rPr lang="es-ES" sz="2600" dirty="0">
                <a:solidFill>
                  <a:srgbClr val="0B1320"/>
                </a:solidFill>
                <a:latin typeface="Roboto"/>
                <a:ea typeface="Roboto"/>
                <a:cs typeface="Roboto"/>
                <a:sym typeface="Roboto"/>
              </a:rPr>
              <a:t>Dosificación de hidróxido de sodio.</a:t>
            </a:r>
            <a:endParaRPr lang="es-ES" sz="2600" dirty="0"/>
          </a:p>
        </p:txBody>
      </p:sp>
      <p:sp>
        <p:nvSpPr>
          <p:cNvPr id="5" name="Google Shape;1040;p40">
            <a:extLst>
              <a:ext uri="{FF2B5EF4-FFF2-40B4-BE49-F238E27FC236}">
                <a16:creationId xmlns:a16="http://schemas.microsoft.com/office/drawing/2014/main" id="{58356525-A13B-45EC-9D7C-5F0A3226FBBD}"/>
              </a:ext>
            </a:extLst>
          </p:cNvPr>
          <p:cNvSpPr txBox="1"/>
          <p:nvPr/>
        </p:nvSpPr>
        <p:spPr>
          <a:xfrm>
            <a:off x="12902368" y="4402009"/>
            <a:ext cx="3910346" cy="560153"/>
          </a:xfrm>
          <a:prstGeom prst="rect">
            <a:avLst/>
          </a:prstGeom>
          <a:noFill/>
          <a:ln>
            <a:noFill/>
          </a:ln>
        </p:spPr>
        <p:txBody>
          <a:bodyPr spcFirstLastPara="1" wrap="square" lIns="0" tIns="0" rIns="0" bIns="0" anchor="t" anchorCtr="0">
            <a:spAutoFit/>
          </a:bodyPr>
          <a:lstStyle/>
          <a:p>
            <a:pPr marL="0" marR="0" lvl="0" indent="0" rtl="0">
              <a:lnSpc>
                <a:spcPct val="140016"/>
              </a:lnSpc>
              <a:spcBef>
                <a:spcPts val="0"/>
              </a:spcBef>
              <a:spcAft>
                <a:spcPts val="0"/>
              </a:spcAft>
              <a:buNone/>
            </a:pPr>
            <a:r>
              <a:rPr lang="es-ES" sz="2600" dirty="0">
                <a:solidFill>
                  <a:srgbClr val="0B1320"/>
                </a:solidFill>
                <a:latin typeface="Roboto"/>
                <a:ea typeface="Roboto"/>
                <a:cs typeface="Roboto"/>
                <a:sym typeface="Roboto"/>
              </a:rPr>
              <a:t>Filtrado de 5 micras.</a:t>
            </a:r>
            <a:endParaRPr lang="es-ES" sz="2600" dirty="0"/>
          </a:p>
        </p:txBody>
      </p:sp>
      <p:grpSp>
        <p:nvGrpSpPr>
          <p:cNvPr id="1047" name="Google Shape;1047;p40"/>
          <p:cNvGrpSpPr/>
          <p:nvPr/>
        </p:nvGrpSpPr>
        <p:grpSpPr>
          <a:xfrm>
            <a:off x="4324150" y="7122182"/>
            <a:ext cx="371556" cy="373221"/>
            <a:chOff x="1813" y="0"/>
            <a:chExt cx="809173" cy="812800"/>
          </a:xfrm>
        </p:grpSpPr>
        <p:sp>
          <p:nvSpPr>
            <p:cNvPr id="1048" name="Google Shape;1048;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23" name="Google Shape;1040;p40">
            <a:extLst>
              <a:ext uri="{FF2B5EF4-FFF2-40B4-BE49-F238E27FC236}">
                <a16:creationId xmlns:a16="http://schemas.microsoft.com/office/drawing/2014/main" id="{4DA11416-0BFA-6B03-7875-EF451B9EC2CA}"/>
              </a:ext>
            </a:extLst>
          </p:cNvPr>
          <p:cNvSpPr txBox="1"/>
          <p:nvPr/>
        </p:nvSpPr>
        <p:spPr>
          <a:xfrm>
            <a:off x="3783017" y="7836310"/>
            <a:ext cx="3910346" cy="1120307"/>
          </a:xfrm>
          <a:prstGeom prst="rect">
            <a:avLst/>
          </a:prstGeom>
          <a:noFill/>
          <a:ln>
            <a:noFill/>
          </a:ln>
        </p:spPr>
        <p:txBody>
          <a:bodyPr spcFirstLastPara="1" wrap="square" lIns="0" tIns="0" rIns="0" bIns="0" anchor="t" anchorCtr="0">
            <a:spAutoFit/>
          </a:bodyPr>
          <a:lstStyle/>
          <a:p>
            <a:pPr marL="0" marR="0" lvl="0" indent="0" rtl="0">
              <a:lnSpc>
                <a:spcPct val="140016"/>
              </a:lnSpc>
              <a:spcBef>
                <a:spcPts val="0"/>
              </a:spcBef>
              <a:spcAft>
                <a:spcPts val="0"/>
              </a:spcAft>
              <a:buNone/>
            </a:pPr>
            <a:r>
              <a:rPr lang="es-ES" sz="2600" dirty="0">
                <a:solidFill>
                  <a:srgbClr val="0B1320"/>
                </a:solidFill>
                <a:latin typeface="Roboto"/>
                <a:ea typeface="Roboto"/>
                <a:cs typeface="Roboto"/>
                <a:sym typeface="Roboto"/>
              </a:rPr>
              <a:t>Primera etapa de    ósmosis inversa</a:t>
            </a:r>
            <a:endParaRPr lang="es-ES" sz="2600" dirty="0"/>
          </a:p>
        </p:txBody>
      </p:sp>
      <p:sp>
        <p:nvSpPr>
          <p:cNvPr id="30" name="Google Shape;1040;p40">
            <a:extLst>
              <a:ext uri="{FF2B5EF4-FFF2-40B4-BE49-F238E27FC236}">
                <a16:creationId xmlns:a16="http://schemas.microsoft.com/office/drawing/2014/main" id="{58E37D4E-A9E4-E1DC-E133-2902920A2A42}"/>
              </a:ext>
            </a:extLst>
          </p:cNvPr>
          <p:cNvSpPr txBox="1"/>
          <p:nvPr/>
        </p:nvSpPr>
        <p:spPr>
          <a:xfrm>
            <a:off x="8694790" y="7803398"/>
            <a:ext cx="3910346" cy="1120307"/>
          </a:xfrm>
          <a:prstGeom prst="rect">
            <a:avLst/>
          </a:prstGeom>
          <a:noFill/>
          <a:ln>
            <a:noFill/>
          </a:ln>
        </p:spPr>
        <p:txBody>
          <a:bodyPr spcFirstLastPara="1" wrap="square" lIns="0" tIns="0" rIns="0" bIns="0" anchor="t" anchorCtr="0">
            <a:spAutoFit/>
          </a:bodyPr>
          <a:lstStyle/>
          <a:p>
            <a:pPr marL="0" marR="0" lvl="0" indent="0" rtl="0">
              <a:lnSpc>
                <a:spcPct val="140016"/>
              </a:lnSpc>
              <a:spcBef>
                <a:spcPts val="0"/>
              </a:spcBef>
              <a:spcAft>
                <a:spcPts val="0"/>
              </a:spcAft>
              <a:buNone/>
            </a:pPr>
            <a:r>
              <a:rPr lang="es-ES" sz="2600" dirty="0">
                <a:solidFill>
                  <a:srgbClr val="0B1320"/>
                </a:solidFill>
                <a:latin typeface="Roboto"/>
                <a:ea typeface="Roboto"/>
                <a:cs typeface="Roboto"/>
                <a:sym typeface="Roboto"/>
              </a:rPr>
              <a:t>Segunda etapa de ósmosis inversa</a:t>
            </a:r>
            <a:endParaRPr lang="es-ES" sz="2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Effect transition="in" filter="fade">
                                      <p:cBhvr>
                                        <p:cTn id="7" dur="200"/>
                                        <p:tgtEl>
                                          <p:spTgt spid="1036"/>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00"/>
                                        <p:tgtEl>
                                          <p:spTgt spid="5"/>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200"/>
                                        <p:tgtEl>
                                          <p:spTgt spid="23"/>
                                        </p:tgtEl>
                                      </p:cBhvr>
                                    </p:animEffect>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2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9"/>
        <p:cNvGrpSpPr/>
        <p:nvPr/>
      </p:nvGrpSpPr>
      <p:grpSpPr>
        <a:xfrm>
          <a:off x="0" y="0"/>
          <a:ext cx="0" cy="0"/>
          <a:chOff x="0" y="0"/>
          <a:chExt cx="0" cy="0"/>
        </a:xfrm>
      </p:grpSpPr>
      <p:sp>
        <p:nvSpPr>
          <p:cNvPr id="10" name="Google Shape;911;p36">
            <a:extLst>
              <a:ext uri="{FF2B5EF4-FFF2-40B4-BE49-F238E27FC236}">
                <a16:creationId xmlns:a16="http://schemas.microsoft.com/office/drawing/2014/main" id="{24F48472-6896-2A51-3CF6-1CBB49FA7F4E}"/>
              </a:ext>
            </a:extLst>
          </p:cNvPr>
          <p:cNvSpPr/>
          <p:nvPr/>
        </p:nvSpPr>
        <p:spPr>
          <a:xfrm>
            <a:off x="13680607" y="8038623"/>
            <a:ext cx="3773570" cy="1365148"/>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 name="Google Shape;901;p36"/>
          <p:cNvSpPr txBox="1"/>
          <p:nvPr/>
        </p:nvSpPr>
        <p:spPr>
          <a:xfrm>
            <a:off x="744622" y="486388"/>
            <a:ext cx="8990671" cy="221599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ES" sz="6000" b="0" i="0" u="none" strike="noStrike" cap="none" dirty="0">
                <a:solidFill>
                  <a:srgbClr val="0B1320"/>
                </a:solidFill>
                <a:latin typeface="Playfair Display Black"/>
                <a:ea typeface="Playfair Display Black"/>
                <a:cs typeface="Playfair Display Black"/>
                <a:sym typeface="Playfair Display Black"/>
              </a:rPr>
              <a:t>INSTRUMENTACIÓN ACTUAL</a:t>
            </a:r>
            <a:endParaRPr lang="es-ES" sz="6000" dirty="0"/>
          </a:p>
        </p:txBody>
      </p:sp>
      <p:grpSp>
        <p:nvGrpSpPr>
          <p:cNvPr id="903" name="Google Shape;903;p36"/>
          <p:cNvGrpSpPr/>
          <p:nvPr/>
        </p:nvGrpSpPr>
        <p:grpSpPr>
          <a:xfrm>
            <a:off x="744622" y="7970469"/>
            <a:ext cx="3773570" cy="1847908"/>
            <a:chOff x="0" y="-38100"/>
            <a:chExt cx="1737603" cy="850900"/>
          </a:xfrm>
        </p:grpSpPr>
        <p:sp>
          <p:nvSpPr>
            <p:cNvPr id="904" name="Google Shape;904;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07" name="Google Shape;907;p36"/>
          <p:cNvSpPr txBox="1"/>
          <p:nvPr/>
        </p:nvSpPr>
        <p:spPr>
          <a:xfrm>
            <a:off x="1389183" y="8246193"/>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Sensor</a:t>
            </a:r>
            <a:r>
              <a:rPr lang="en-US" sz="2799" b="1" i="0" u="none" strike="noStrike" cap="none" dirty="0">
                <a:solidFill>
                  <a:srgbClr val="191919"/>
                </a:solidFill>
                <a:latin typeface="Roboto"/>
                <a:ea typeface="Roboto"/>
                <a:cs typeface="Roboto"/>
                <a:sym typeface="Roboto"/>
              </a:rPr>
              <a:t> de </a:t>
            </a:r>
            <a:r>
              <a:rPr lang="es-ES" sz="2799" b="1" i="0" u="none" strike="noStrike" cap="none" dirty="0">
                <a:solidFill>
                  <a:srgbClr val="191919"/>
                </a:solidFill>
                <a:latin typeface="Roboto"/>
                <a:ea typeface="Roboto"/>
                <a:cs typeface="Roboto"/>
                <a:sym typeface="Roboto"/>
              </a:rPr>
              <a:t>conductividad</a:t>
            </a:r>
            <a:endParaRPr lang="es-ES" dirty="0"/>
          </a:p>
        </p:txBody>
      </p:sp>
      <p:grpSp>
        <p:nvGrpSpPr>
          <p:cNvPr id="910" name="Google Shape;910;p36"/>
          <p:cNvGrpSpPr/>
          <p:nvPr/>
        </p:nvGrpSpPr>
        <p:grpSpPr>
          <a:xfrm>
            <a:off x="5086350" y="7970469"/>
            <a:ext cx="3773570" cy="1847908"/>
            <a:chOff x="0" y="-38100"/>
            <a:chExt cx="1737603" cy="850900"/>
          </a:xfrm>
        </p:grpSpPr>
        <p:sp>
          <p:nvSpPr>
            <p:cNvPr id="911" name="Google Shape;911;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7" name="Google Shape;917;p36"/>
          <p:cNvGrpSpPr/>
          <p:nvPr/>
        </p:nvGrpSpPr>
        <p:grpSpPr>
          <a:xfrm>
            <a:off x="9428078" y="7970469"/>
            <a:ext cx="3773570" cy="1847908"/>
            <a:chOff x="0" y="-38100"/>
            <a:chExt cx="1737603" cy="850900"/>
          </a:xfrm>
        </p:grpSpPr>
        <p:sp>
          <p:nvSpPr>
            <p:cNvPr id="918" name="Google Shape;918;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930" name="Google Shape;930;p36"/>
          <p:cNvCxnSpPr>
            <a:cxnSpLocks/>
          </p:cNvCxnSpPr>
          <p:nvPr/>
        </p:nvCxnSpPr>
        <p:spPr>
          <a:xfrm>
            <a:off x="9580098" y="1233024"/>
            <a:ext cx="5873719" cy="0"/>
          </a:xfrm>
          <a:prstGeom prst="straightConnector1">
            <a:avLst/>
          </a:prstGeom>
          <a:noFill/>
          <a:ln w="38100" cap="flat" cmpd="sng">
            <a:solidFill>
              <a:srgbClr val="0B1320"/>
            </a:solidFill>
            <a:prstDash val="solid"/>
            <a:round/>
            <a:headEnd type="none" w="sm" len="sm"/>
            <a:tailEnd type="none" w="sm" len="sm"/>
          </a:ln>
        </p:spPr>
      </p:cxnSp>
      <p:grpSp>
        <p:nvGrpSpPr>
          <p:cNvPr id="931" name="Google Shape;931;p36"/>
          <p:cNvGrpSpPr/>
          <p:nvPr/>
        </p:nvGrpSpPr>
        <p:grpSpPr>
          <a:xfrm>
            <a:off x="15956198" y="1028700"/>
            <a:ext cx="406823" cy="408647"/>
            <a:chOff x="1813" y="0"/>
            <a:chExt cx="809173" cy="812800"/>
          </a:xfrm>
        </p:grpSpPr>
        <p:sp>
          <p:nvSpPr>
            <p:cNvPr id="932" name="Google Shape;932;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4" name="Google Shape;934;p36"/>
          <p:cNvGrpSpPr/>
          <p:nvPr/>
        </p:nvGrpSpPr>
        <p:grpSpPr>
          <a:xfrm>
            <a:off x="16519873" y="1028700"/>
            <a:ext cx="406823" cy="408647"/>
            <a:chOff x="1813" y="0"/>
            <a:chExt cx="809173" cy="812800"/>
          </a:xfrm>
        </p:grpSpPr>
        <p:sp>
          <p:nvSpPr>
            <p:cNvPr id="935" name="Google Shape;935;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7" name="Google Shape;937;p36"/>
          <p:cNvGrpSpPr/>
          <p:nvPr/>
        </p:nvGrpSpPr>
        <p:grpSpPr>
          <a:xfrm>
            <a:off x="17080920" y="1028700"/>
            <a:ext cx="406823" cy="408647"/>
            <a:chOff x="1813" y="0"/>
            <a:chExt cx="809173" cy="812800"/>
          </a:xfrm>
        </p:grpSpPr>
        <p:sp>
          <p:nvSpPr>
            <p:cNvPr id="938" name="Google Shape;938;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 name="Imagen 4">
            <a:extLst>
              <a:ext uri="{FF2B5EF4-FFF2-40B4-BE49-F238E27FC236}">
                <a16:creationId xmlns:a16="http://schemas.microsoft.com/office/drawing/2014/main" id="{3D9EA759-50AD-B9E8-4DAD-871318C5215A}"/>
              </a:ext>
            </a:extLst>
          </p:cNvPr>
          <p:cNvPicPr>
            <a:picLocks noChangeAspect="1"/>
          </p:cNvPicPr>
          <p:nvPr/>
        </p:nvPicPr>
        <p:blipFill>
          <a:blip r:embed="rId3"/>
          <a:stretch>
            <a:fillRect/>
          </a:stretch>
        </p:blipFill>
        <p:spPr>
          <a:xfrm>
            <a:off x="5855328" y="3546306"/>
            <a:ext cx="2524401" cy="4149016"/>
          </a:xfrm>
          <a:prstGeom prst="rect">
            <a:avLst/>
          </a:prstGeom>
        </p:spPr>
      </p:pic>
      <p:pic>
        <p:nvPicPr>
          <p:cNvPr id="7" name="Imagen 6">
            <a:extLst>
              <a:ext uri="{FF2B5EF4-FFF2-40B4-BE49-F238E27FC236}">
                <a16:creationId xmlns:a16="http://schemas.microsoft.com/office/drawing/2014/main" id="{ECDA3611-9304-86C6-C22F-D1CB40C0F6BC}"/>
              </a:ext>
            </a:extLst>
          </p:cNvPr>
          <p:cNvPicPr>
            <a:picLocks noChangeAspect="1"/>
          </p:cNvPicPr>
          <p:nvPr/>
        </p:nvPicPr>
        <p:blipFill>
          <a:blip r:embed="rId4"/>
          <a:stretch>
            <a:fillRect/>
          </a:stretch>
        </p:blipFill>
        <p:spPr>
          <a:xfrm>
            <a:off x="865489" y="3703823"/>
            <a:ext cx="3351923" cy="4005055"/>
          </a:xfrm>
          <a:prstGeom prst="rect">
            <a:avLst/>
          </a:prstGeom>
        </p:spPr>
      </p:pic>
      <p:pic>
        <p:nvPicPr>
          <p:cNvPr id="9" name="Imagen 8">
            <a:extLst>
              <a:ext uri="{FF2B5EF4-FFF2-40B4-BE49-F238E27FC236}">
                <a16:creationId xmlns:a16="http://schemas.microsoft.com/office/drawing/2014/main" id="{29F51ED8-A15C-34FC-176A-390F94F58F05}"/>
              </a:ext>
            </a:extLst>
          </p:cNvPr>
          <p:cNvPicPr>
            <a:picLocks noChangeAspect="1"/>
          </p:cNvPicPr>
          <p:nvPr/>
        </p:nvPicPr>
        <p:blipFill>
          <a:blip r:embed="rId5"/>
          <a:stretch>
            <a:fillRect/>
          </a:stretch>
        </p:blipFill>
        <p:spPr>
          <a:xfrm>
            <a:off x="9908271" y="3381025"/>
            <a:ext cx="2603612" cy="4464917"/>
          </a:xfrm>
          <a:prstGeom prst="rect">
            <a:avLst/>
          </a:prstGeom>
        </p:spPr>
      </p:pic>
      <p:sp>
        <p:nvSpPr>
          <p:cNvPr id="12" name="Google Shape;907;p36">
            <a:extLst>
              <a:ext uri="{FF2B5EF4-FFF2-40B4-BE49-F238E27FC236}">
                <a16:creationId xmlns:a16="http://schemas.microsoft.com/office/drawing/2014/main" id="{B2876372-6403-659A-CFE2-9FFDAF6C2A52}"/>
              </a:ext>
            </a:extLst>
          </p:cNvPr>
          <p:cNvSpPr txBox="1"/>
          <p:nvPr/>
        </p:nvSpPr>
        <p:spPr>
          <a:xfrm>
            <a:off x="5710069" y="8260441"/>
            <a:ext cx="2429727" cy="516936"/>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Sensor</a:t>
            </a:r>
            <a:r>
              <a:rPr lang="en-US" sz="2799" b="1" i="0" u="none" strike="noStrike" cap="none" dirty="0">
                <a:solidFill>
                  <a:srgbClr val="191919"/>
                </a:solidFill>
                <a:latin typeface="Roboto"/>
                <a:ea typeface="Roboto"/>
                <a:cs typeface="Roboto"/>
                <a:sym typeface="Roboto"/>
              </a:rPr>
              <a:t> de </a:t>
            </a:r>
            <a:r>
              <a:rPr lang="es-ES" sz="2799" b="1" dirty="0">
                <a:solidFill>
                  <a:srgbClr val="191919"/>
                </a:solidFill>
                <a:latin typeface="Roboto"/>
                <a:ea typeface="Roboto"/>
                <a:cs typeface="Roboto"/>
                <a:sym typeface="Roboto"/>
              </a:rPr>
              <a:t>pH</a:t>
            </a:r>
            <a:endParaRPr lang="es-ES" dirty="0"/>
          </a:p>
        </p:txBody>
      </p:sp>
      <p:sp>
        <p:nvSpPr>
          <p:cNvPr id="13" name="Google Shape;907;p36">
            <a:extLst>
              <a:ext uri="{FF2B5EF4-FFF2-40B4-BE49-F238E27FC236}">
                <a16:creationId xmlns:a16="http://schemas.microsoft.com/office/drawing/2014/main" id="{900D40D7-ABD7-DDA7-623B-24BCCC407A0D}"/>
              </a:ext>
            </a:extLst>
          </p:cNvPr>
          <p:cNvSpPr txBox="1"/>
          <p:nvPr/>
        </p:nvSpPr>
        <p:spPr>
          <a:xfrm>
            <a:off x="10051797" y="8260441"/>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Sensor</a:t>
            </a:r>
            <a:r>
              <a:rPr lang="en-US" sz="2799" b="1" i="0" u="none" strike="noStrike" cap="none" dirty="0">
                <a:solidFill>
                  <a:srgbClr val="191919"/>
                </a:solidFill>
                <a:latin typeface="Roboto"/>
                <a:ea typeface="Roboto"/>
                <a:cs typeface="Roboto"/>
                <a:sym typeface="Roboto"/>
              </a:rPr>
              <a:t> de </a:t>
            </a:r>
            <a:r>
              <a:rPr lang="es-ES" sz="2799" b="1" i="0" u="none" strike="noStrike" cap="none" dirty="0">
                <a:solidFill>
                  <a:srgbClr val="191919"/>
                </a:solidFill>
                <a:latin typeface="Roboto"/>
                <a:ea typeface="Roboto"/>
                <a:cs typeface="Roboto"/>
                <a:sym typeface="Roboto"/>
              </a:rPr>
              <a:t>temperatura</a:t>
            </a:r>
            <a:endParaRPr lang="es-ES" dirty="0"/>
          </a:p>
        </p:txBody>
      </p:sp>
      <p:sp>
        <p:nvSpPr>
          <p:cNvPr id="22" name="Google Shape;907;p36">
            <a:extLst>
              <a:ext uri="{FF2B5EF4-FFF2-40B4-BE49-F238E27FC236}">
                <a16:creationId xmlns:a16="http://schemas.microsoft.com/office/drawing/2014/main" id="{4148C877-067A-D12A-671B-A400CF2CD41E}"/>
              </a:ext>
            </a:extLst>
          </p:cNvPr>
          <p:cNvSpPr txBox="1"/>
          <p:nvPr/>
        </p:nvSpPr>
        <p:spPr>
          <a:xfrm>
            <a:off x="14441727" y="8260441"/>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Sensor</a:t>
            </a:r>
            <a:r>
              <a:rPr lang="en-US" sz="2799" b="1" i="0" u="none" strike="noStrike" cap="none" dirty="0">
                <a:solidFill>
                  <a:srgbClr val="191919"/>
                </a:solidFill>
                <a:latin typeface="Roboto"/>
                <a:ea typeface="Roboto"/>
                <a:cs typeface="Roboto"/>
                <a:sym typeface="Roboto"/>
              </a:rPr>
              <a:t> de </a:t>
            </a:r>
            <a:r>
              <a:rPr lang="es-ES" sz="2799" b="1" dirty="0">
                <a:solidFill>
                  <a:srgbClr val="191919"/>
                </a:solidFill>
                <a:latin typeface="Roboto"/>
                <a:ea typeface="Roboto"/>
                <a:cs typeface="Roboto"/>
                <a:sym typeface="Roboto"/>
              </a:rPr>
              <a:t>nivel</a:t>
            </a:r>
            <a:endParaRPr lang="es-ES" dirty="0"/>
          </a:p>
        </p:txBody>
      </p:sp>
      <p:pic>
        <p:nvPicPr>
          <p:cNvPr id="14" name="Imagen 13">
            <a:extLst>
              <a:ext uri="{FF2B5EF4-FFF2-40B4-BE49-F238E27FC236}">
                <a16:creationId xmlns:a16="http://schemas.microsoft.com/office/drawing/2014/main" id="{048BE784-588C-476E-78CA-AB455146A10F}"/>
              </a:ext>
            </a:extLst>
          </p:cNvPr>
          <p:cNvPicPr>
            <a:picLocks noChangeAspect="1"/>
          </p:cNvPicPr>
          <p:nvPr/>
        </p:nvPicPr>
        <p:blipFill>
          <a:blip r:embed="rId6"/>
          <a:stretch>
            <a:fillRect/>
          </a:stretch>
        </p:blipFill>
        <p:spPr>
          <a:xfrm>
            <a:off x="14199669" y="3455471"/>
            <a:ext cx="2572109" cy="428684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9"/>
        <p:cNvGrpSpPr/>
        <p:nvPr/>
      </p:nvGrpSpPr>
      <p:grpSpPr>
        <a:xfrm>
          <a:off x="0" y="0"/>
          <a:ext cx="0" cy="0"/>
          <a:chOff x="0" y="0"/>
          <a:chExt cx="0" cy="0"/>
        </a:xfrm>
      </p:grpSpPr>
      <p:sp>
        <p:nvSpPr>
          <p:cNvPr id="901" name="Google Shape;901;p36"/>
          <p:cNvSpPr txBox="1"/>
          <p:nvPr/>
        </p:nvSpPr>
        <p:spPr>
          <a:xfrm>
            <a:off x="744622" y="486388"/>
            <a:ext cx="8990671" cy="221599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ES" sz="6000" b="0" i="0" u="none" strike="noStrike" cap="none" dirty="0">
                <a:solidFill>
                  <a:srgbClr val="0B1320"/>
                </a:solidFill>
                <a:latin typeface="Playfair Display Black"/>
                <a:ea typeface="Playfair Display Black"/>
                <a:cs typeface="Playfair Display Black"/>
                <a:sym typeface="Playfair Display Black"/>
              </a:rPr>
              <a:t>INSTRUMENTACIÓN ACTUAL</a:t>
            </a:r>
            <a:endParaRPr lang="es-ES" sz="6000" dirty="0"/>
          </a:p>
        </p:txBody>
      </p:sp>
      <p:grpSp>
        <p:nvGrpSpPr>
          <p:cNvPr id="903" name="Google Shape;903;p36"/>
          <p:cNvGrpSpPr/>
          <p:nvPr/>
        </p:nvGrpSpPr>
        <p:grpSpPr>
          <a:xfrm>
            <a:off x="744622" y="7970469"/>
            <a:ext cx="3773570" cy="1847908"/>
            <a:chOff x="0" y="-38100"/>
            <a:chExt cx="1737603" cy="850900"/>
          </a:xfrm>
        </p:grpSpPr>
        <p:sp>
          <p:nvSpPr>
            <p:cNvPr id="904" name="Google Shape;904;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07" name="Google Shape;907;p36"/>
          <p:cNvSpPr txBox="1"/>
          <p:nvPr/>
        </p:nvSpPr>
        <p:spPr>
          <a:xfrm>
            <a:off x="1389183" y="8246193"/>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Sensor</a:t>
            </a:r>
            <a:r>
              <a:rPr lang="en-US" sz="2799" b="1" i="0" u="none" strike="noStrike" cap="none" dirty="0">
                <a:solidFill>
                  <a:srgbClr val="191919"/>
                </a:solidFill>
                <a:latin typeface="Roboto"/>
                <a:ea typeface="Roboto"/>
                <a:cs typeface="Roboto"/>
                <a:sym typeface="Roboto"/>
              </a:rPr>
              <a:t> de </a:t>
            </a:r>
            <a:r>
              <a:rPr lang="es-ES" sz="2799" b="1" i="0" u="none" strike="noStrike" cap="none" dirty="0">
                <a:solidFill>
                  <a:srgbClr val="191919"/>
                </a:solidFill>
                <a:latin typeface="Roboto"/>
                <a:ea typeface="Roboto"/>
                <a:cs typeface="Roboto"/>
                <a:sym typeface="Roboto"/>
              </a:rPr>
              <a:t>flujo</a:t>
            </a:r>
            <a:endParaRPr lang="es-ES" dirty="0"/>
          </a:p>
        </p:txBody>
      </p:sp>
      <p:grpSp>
        <p:nvGrpSpPr>
          <p:cNvPr id="917" name="Google Shape;917;p36"/>
          <p:cNvGrpSpPr/>
          <p:nvPr/>
        </p:nvGrpSpPr>
        <p:grpSpPr>
          <a:xfrm>
            <a:off x="5162753" y="7952704"/>
            <a:ext cx="3773570" cy="1847908"/>
            <a:chOff x="0" y="-38100"/>
            <a:chExt cx="1737603" cy="850900"/>
          </a:xfrm>
        </p:grpSpPr>
        <p:sp>
          <p:nvSpPr>
            <p:cNvPr id="918" name="Google Shape;918;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4" name="Google Shape;924;p36"/>
          <p:cNvGrpSpPr/>
          <p:nvPr/>
        </p:nvGrpSpPr>
        <p:grpSpPr>
          <a:xfrm>
            <a:off x="9504481" y="7952704"/>
            <a:ext cx="3773570" cy="1847908"/>
            <a:chOff x="0" y="-38100"/>
            <a:chExt cx="1737603" cy="850900"/>
          </a:xfrm>
        </p:grpSpPr>
        <p:sp>
          <p:nvSpPr>
            <p:cNvPr id="925" name="Google Shape;925;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930" name="Google Shape;930;p36"/>
          <p:cNvCxnSpPr>
            <a:cxnSpLocks/>
          </p:cNvCxnSpPr>
          <p:nvPr/>
        </p:nvCxnSpPr>
        <p:spPr>
          <a:xfrm>
            <a:off x="9580098" y="1233024"/>
            <a:ext cx="5873719" cy="0"/>
          </a:xfrm>
          <a:prstGeom prst="straightConnector1">
            <a:avLst/>
          </a:prstGeom>
          <a:noFill/>
          <a:ln w="38100" cap="flat" cmpd="sng">
            <a:solidFill>
              <a:srgbClr val="0B1320"/>
            </a:solidFill>
            <a:prstDash val="solid"/>
            <a:round/>
            <a:headEnd type="none" w="sm" len="sm"/>
            <a:tailEnd type="none" w="sm" len="sm"/>
          </a:ln>
        </p:spPr>
      </p:cxnSp>
      <p:grpSp>
        <p:nvGrpSpPr>
          <p:cNvPr id="931" name="Google Shape;931;p36"/>
          <p:cNvGrpSpPr/>
          <p:nvPr/>
        </p:nvGrpSpPr>
        <p:grpSpPr>
          <a:xfrm>
            <a:off x="15956198" y="1028700"/>
            <a:ext cx="406823" cy="408647"/>
            <a:chOff x="1813" y="0"/>
            <a:chExt cx="809173" cy="812800"/>
          </a:xfrm>
        </p:grpSpPr>
        <p:sp>
          <p:nvSpPr>
            <p:cNvPr id="932" name="Google Shape;932;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4" name="Google Shape;934;p36"/>
          <p:cNvGrpSpPr/>
          <p:nvPr/>
        </p:nvGrpSpPr>
        <p:grpSpPr>
          <a:xfrm>
            <a:off x="16519873" y="1028700"/>
            <a:ext cx="406823" cy="408647"/>
            <a:chOff x="1813" y="0"/>
            <a:chExt cx="809173" cy="812800"/>
          </a:xfrm>
        </p:grpSpPr>
        <p:sp>
          <p:nvSpPr>
            <p:cNvPr id="935" name="Google Shape;935;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7" name="Google Shape;937;p36"/>
          <p:cNvGrpSpPr/>
          <p:nvPr/>
        </p:nvGrpSpPr>
        <p:grpSpPr>
          <a:xfrm>
            <a:off x="17080920" y="1028700"/>
            <a:ext cx="406823" cy="408647"/>
            <a:chOff x="1813" y="0"/>
            <a:chExt cx="809173" cy="812800"/>
          </a:xfrm>
        </p:grpSpPr>
        <p:sp>
          <p:nvSpPr>
            <p:cNvPr id="938" name="Google Shape;938;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 name="Google Shape;907;p36">
            <a:extLst>
              <a:ext uri="{FF2B5EF4-FFF2-40B4-BE49-F238E27FC236}">
                <a16:creationId xmlns:a16="http://schemas.microsoft.com/office/drawing/2014/main" id="{900D40D7-ABD7-DDA7-623B-24BCCC407A0D}"/>
              </a:ext>
            </a:extLst>
          </p:cNvPr>
          <p:cNvSpPr txBox="1"/>
          <p:nvPr/>
        </p:nvSpPr>
        <p:spPr>
          <a:xfrm>
            <a:off x="5786472" y="8242676"/>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Sensor</a:t>
            </a:r>
            <a:r>
              <a:rPr lang="en-US" sz="2799" b="1" i="0" u="none" strike="noStrike" cap="none" dirty="0">
                <a:solidFill>
                  <a:srgbClr val="191919"/>
                </a:solidFill>
                <a:latin typeface="Roboto"/>
                <a:ea typeface="Roboto"/>
                <a:cs typeface="Roboto"/>
                <a:sym typeface="Roboto"/>
              </a:rPr>
              <a:t> de </a:t>
            </a:r>
            <a:r>
              <a:rPr lang="es-ES" sz="2799" b="1" i="0" u="none" strike="noStrike" cap="none" dirty="0">
                <a:solidFill>
                  <a:srgbClr val="191919"/>
                </a:solidFill>
                <a:latin typeface="Roboto"/>
                <a:ea typeface="Roboto"/>
                <a:cs typeface="Roboto"/>
                <a:sym typeface="Roboto"/>
              </a:rPr>
              <a:t>presión</a:t>
            </a:r>
            <a:endParaRPr lang="es-ES" dirty="0"/>
          </a:p>
        </p:txBody>
      </p:sp>
      <p:sp>
        <p:nvSpPr>
          <p:cNvPr id="14" name="Google Shape;907;p36">
            <a:extLst>
              <a:ext uri="{FF2B5EF4-FFF2-40B4-BE49-F238E27FC236}">
                <a16:creationId xmlns:a16="http://schemas.microsoft.com/office/drawing/2014/main" id="{2A35903C-A27D-7B12-4EA7-228D1F35F70F}"/>
              </a:ext>
            </a:extLst>
          </p:cNvPr>
          <p:cNvSpPr txBox="1"/>
          <p:nvPr/>
        </p:nvSpPr>
        <p:spPr>
          <a:xfrm>
            <a:off x="10176402" y="8242676"/>
            <a:ext cx="2429727" cy="516936"/>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s-ES" sz="2799" b="1" i="0" u="none" strike="noStrike" cap="none" dirty="0">
                <a:solidFill>
                  <a:srgbClr val="191919"/>
                </a:solidFill>
                <a:latin typeface="Roboto"/>
                <a:ea typeface="Roboto"/>
                <a:cs typeface="Roboto"/>
                <a:sym typeface="Roboto"/>
              </a:rPr>
              <a:t>Manómetro</a:t>
            </a:r>
            <a:endParaRPr lang="es-ES" dirty="0"/>
          </a:p>
        </p:txBody>
      </p:sp>
      <p:pic>
        <p:nvPicPr>
          <p:cNvPr id="6" name="Imagen 5">
            <a:extLst>
              <a:ext uri="{FF2B5EF4-FFF2-40B4-BE49-F238E27FC236}">
                <a16:creationId xmlns:a16="http://schemas.microsoft.com/office/drawing/2014/main" id="{E02D0949-D653-C37A-DDC8-B81F3646E367}"/>
              </a:ext>
            </a:extLst>
          </p:cNvPr>
          <p:cNvPicPr>
            <a:picLocks noChangeAspect="1"/>
          </p:cNvPicPr>
          <p:nvPr/>
        </p:nvPicPr>
        <p:blipFill>
          <a:blip r:embed="rId3"/>
          <a:stretch>
            <a:fillRect/>
          </a:stretch>
        </p:blipFill>
        <p:spPr>
          <a:xfrm>
            <a:off x="982522" y="3898548"/>
            <a:ext cx="3802710" cy="3810330"/>
          </a:xfrm>
          <a:prstGeom prst="rect">
            <a:avLst/>
          </a:prstGeom>
        </p:spPr>
      </p:pic>
      <p:pic>
        <p:nvPicPr>
          <p:cNvPr id="16" name="Imagen 15">
            <a:extLst>
              <a:ext uri="{FF2B5EF4-FFF2-40B4-BE49-F238E27FC236}">
                <a16:creationId xmlns:a16="http://schemas.microsoft.com/office/drawing/2014/main" id="{B9B964DD-14C2-7A47-0439-EADDBAF7C481}"/>
              </a:ext>
            </a:extLst>
          </p:cNvPr>
          <p:cNvPicPr>
            <a:picLocks noChangeAspect="1"/>
          </p:cNvPicPr>
          <p:nvPr/>
        </p:nvPicPr>
        <p:blipFill>
          <a:blip r:embed="rId4"/>
          <a:stretch>
            <a:fillRect/>
          </a:stretch>
        </p:blipFill>
        <p:spPr>
          <a:xfrm>
            <a:off x="5313211" y="3531014"/>
            <a:ext cx="3485221" cy="4129408"/>
          </a:xfrm>
          <a:prstGeom prst="rect">
            <a:avLst/>
          </a:prstGeom>
        </p:spPr>
      </p:pic>
      <p:pic>
        <p:nvPicPr>
          <p:cNvPr id="18" name="Imagen 17">
            <a:extLst>
              <a:ext uri="{FF2B5EF4-FFF2-40B4-BE49-F238E27FC236}">
                <a16:creationId xmlns:a16="http://schemas.microsoft.com/office/drawing/2014/main" id="{AEAF517C-80E2-75AD-54B3-504392D9ED5E}"/>
              </a:ext>
            </a:extLst>
          </p:cNvPr>
          <p:cNvPicPr>
            <a:picLocks noChangeAspect="1"/>
          </p:cNvPicPr>
          <p:nvPr/>
        </p:nvPicPr>
        <p:blipFill>
          <a:blip r:embed="rId5"/>
          <a:stretch>
            <a:fillRect/>
          </a:stretch>
        </p:blipFill>
        <p:spPr>
          <a:xfrm>
            <a:off x="9387960" y="3474273"/>
            <a:ext cx="3834458" cy="4508553"/>
          </a:xfrm>
          <a:prstGeom prst="rect">
            <a:avLst/>
          </a:prstGeom>
        </p:spPr>
      </p:pic>
      <p:pic>
        <p:nvPicPr>
          <p:cNvPr id="2" name="Imagen 1">
            <a:extLst>
              <a:ext uri="{FF2B5EF4-FFF2-40B4-BE49-F238E27FC236}">
                <a16:creationId xmlns:a16="http://schemas.microsoft.com/office/drawing/2014/main" id="{ACF77132-16D6-D338-52FB-8FE932A838F5}"/>
              </a:ext>
            </a:extLst>
          </p:cNvPr>
          <p:cNvPicPr>
            <a:picLocks noChangeAspect="1"/>
          </p:cNvPicPr>
          <p:nvPr/>
        </p:nvPicPr>
        <p:blipFill>
          <a:blip r:embed="rId6"/>
          <a:srcRect/>
          <a:stretch/>
        </p:blipFill>
        <p:spPr>
          <a:xfrm>
            <a:off x="14404884" y="4726500"/>
            <a:ext cx="2786256" cy="2937888"/>
          </a:xfrm>
          <a:prstGeom prst="rect">
            <a:avLst/>
          </a:prstGeom>
        </p:spPr>
      </p:pic>
      <p:grpSp>
        <p:nvGrpSpPr>
          <p:cNvPr id="3" name="Grupo 2">
            <a:extLst>
              <a:ext uri="{FF2B5EF4-FFF2-40B4-BE49-F238E27FC236}">
                <a16:creationId xmlns:a16="http://schemas.microsoft.com/office/drawing/2014/main" id="{AE38A84A-B0B2-2E05-33D9-43881C08CD3E}"/>
              </a:ext>
            </a:extLst>
          </p:cNvPr>
          <p:cNvGrpSpPr/>
          <p:nvPr/>
        </p:nvGrpSpPr>
        <p:grpSpPr>
          <a:xfrm>
            <a:off x="13894339" y="7970469"/>
            <a:ext cx="3773570" cy="1847908"/>
            <a:chOff x="4790378" y="8095614"/>
            <a:chExt cx="3773570" cy="1847908"/>
          </a:xfrm>
        </p:grpSpPr>
        <p:grpSp>
          <p:nvGrpSpPr>
            <p:cNvPr id="4" name="Google Shape;903;p36">
              <a:extLst>
                <a:ext uri="{FF2B5EF4-FFF2-40B4-BE49-F238E27FC236}">
                  <a16:creationId xmlns:a16="http://schemas.microsoft.com/office/drawing/2014/main" id="{8524A9B5-04E9-3F8D-A5E3-A48A476D4D3C}"/>
                </a:ext>
              </a:extLst>
            </p:cNvPr>
            <p:cNvGrpSpPr/>
            <p:nvPr/>
          </p:nvGrpSpPr>
          <p:grpSpPr>
            <a:xfrm>
              <a:off x="4790378" y="8095614"/>
              <a:ext cx="3773570" cy="1847908"/>
              <a:chOff x="0" y="-38100"/>
              <a:chExt cx="1737603" cy="850900"/>
            </a:xfrm>
          </p:grpSpPr>
          <p:sp>
            <p:nvSpPr>
              <p:cNvPr id="7" name="Google Shape;904;p36">
                <a:extLst>
                  <a:ext uri="{FF2B5EF4-FFF2-40B4-BE49-F238E27FC236}">
                    <a16:creationId xmlns:a16="http://schemas.microsoft.com/office/drawing/2014/main" id="{1569FBF6-25D7-4C1C-80DE-9D871DB11F53}"/>
                  </a:ext>
                </a:extLst>
              </p:cNvPr>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05;p36">
                <a:extLst>
                  <a:ext uri="{FF2B5EF4-FFF2-40B4-BE49-F238E27FC236}">
                    <a16:creationId xmlns:a16="http://schemas.microsoft.com/office/drawing/2014/main" id="{508FF205-69C8-83D6-27D4-0B391FE13E01}"/>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Google Shape;907;p36">
              <a:extLst>
                <a:ext uri="{FF2B5EF4-FFF2-40B4-BE49-F238E27FC236}">
                  <a16:creationId xmlns:a16="http://schemas.microsoft.com/office/drawing/2014/main" id="{C3F14721-588A-AC69-A2A7-35C3E48E6B16}"/>
                </a:ext>
              </a:extLst>
            </p:cNvPr>
            <p:cNvSpPr txBox="1"/>
            <p:nvPr/>
          </p:nvSpPr>
          <p:spPr>
            <a:xfrm>
              <a:off x="5434939" y="8371338"/>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Transmisor de pH</a:t>
              </a:r>
              <a:endParaRPr lang="es-ES" dirty="0"/>
            </a:p>
          </p:txBody>
        </p:sp>
      </p:grpSp>
    </p:spTree>
    <p:extLst>
      <p:ext uri="{BB962C8B-B14F-4D97-AF65-F5344CB8AC3E}">
        <p14:creationId xmlns:p14="http://schemas.microsoft.com/office/powerpoint/2010/main" val="33523040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2402</TotalTime>
  <Words>1101</Words>
  <Application>Microsoft Office PowerPoint</Application>
  <PresentationFormat>Personalizado</PresentationFormat>
  <Paragraphs>148</Paragraphs>
  <Slides>38</Slides>
  <Notes>38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38</vt:i4>
      </vt:variant>
    </vt:vector>
  </HeadingPairs>
  <TitlesOfParts>
    <vt:vector size="44" baseType="lpstr">
      <vt:lpstr>Arial</vt:lpstr>
      <vt:lpstr>Calibri</vt:lpstr>
      <vt:lpstr>Playfair Display Black</vt:lpstr>
      <vt:lpstr>Wingdings</vt:lpstr>
      <vt:lpstr>Roboto</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User</dc:creator>
  <cp:lastModifiedBy>Armando</cp:lastModifiedBy>
  <cp:revision>22</cp:revision>
  <dcterms:modified xsi:type="dcterms:W3CDTF">2023-07-13T14:17:48Z</dcterms:modified>
</cp:coreProperties>
</file>